
<file path=[Content_Types].xml><?xml version="1.0" encoding="utf-8"?>
<Types xmlns="http://schemas.openxmlformats.org/package/2006/content-types">
  <Default Extension="emf" ContentType="image/x-emf"/>
  <Default Extension="jpeg" ContentType="image/jpeg"/>
  <Default Extension="lENeIAQD0LJcJJA5Oum89QHaFf" ContentType="image/jpeg"/>
  <Default Extension="png" ContentType="image/png"/>
  <Default Extension="rels" ContentType="application/vnd.openxmlformats-package.relationships+xml"/>
  <Default Extension="sJDTBV8_RgoR6BIsjnGnhQHaE7" ContentType="image/jpeg"/>
  <Default Extension="SWxU-werSEXYs7iOvcIqlwHaE8" ContentType="image/jpeg"/>
  <Default Extension="tmp" ContentType="image/p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4"/>
  </p:sldMasterIdLst>
  <p:notesMasterIdLst>
    <p:notesMasterId r:id="rId21"/>
  </p:notesMasterIdLst>
  <p:handoutMasterIdLst>
    <p:handoutMasterId r:id="rId22"/>
  </p:handoutMasterIdLst>
  <p:sldIdLst>
    <p:sldId id="256" r:id="rId5"/>
    <p:sldId id="257" r:id="rId6"/>
    <p:sldId id="261" r:id="rId7"/>
    <p:sldId id="258" r:id="rId8"/>
    <p:sldId id="270" r:id="rId9"/>
    <p:sldId id="262" r:id="rId10"/>
    <p:sldId id="259" r:id="rId11"/>
    <p:sldId id="267" r:id="rId12"/>
    <p:sldId id="260" r:id="rId13"/>
    <p:sldId id="268" r:id="rId14"/>
    <p:sldId id="269" r:id="rId15"/>
    <p:sldId id="272" r:id="rId16"/>
    <p:sldId id="273" r:id="rId17"/>
    <p:sldId id="274" r:id="rId18"/>
    <p:sldId id="275" r:id="rId19"/>
    <p:sldId id="271" r:id="rId20"/>
  </p:sldIdLst>
  <p:sldSz cx="9144000" cy="6858000" type="screen4x3"/>
  <p:notesSz cx="9144000" cy="6858000"/>
  <p:custDataLst>
    <p:tags r:id="rId23"/>
  </p:custDataLst>
  <p:defaultTex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128"/>
        <a:cs typeface="+mn-cs"/>
      </a:defRPr>
    </a:lvl1pPr>
    <a:lvl2pPr marL="455613" indent="1588" algn="l" rtl="0" eaLnBrk="0" fontAlgn="base" hangingPunct="0">
      <a:spcBef>
        <a:spcPct val="0"/>
      </a:spcBef>
      <a:spcAft>
        <a:spcPct val="0"/>
      </a:spcAft>
      <a:defRPr kern="1200">
        <a:solidFill>
          <a:schemeClr val="tx1"/>
        </a:solidFill>
        <a:latin typeface="Arial" charset="0"/>
        <a:ea typeface="ＭＳ Ｐゴシック" charset="-128"/>
        <a:cs typeface="+mn-cs"/>
      </a:defRPr>
    </a:lvl2pPr>
    <a:lvl3pPr marL="912813" indent="1588" algn="l" rtl="0" eaLnBrk="0" fontAlgn="base" hangingPunct="0">
      <a:spcBef>
        <a:spcPct val="0"/>
      </a:spcBef>
      <a:spcAft>
        <a:spcPct val="0"/>
      </a:spcAft>
      <a:defRPr kern="1200">
        <a:solidFill>
          <a:schemeClr val="tx1"/>
        </a:solidFill>
        <a:latin typeface="Arial" charset="0"/>
        <a:ea typeface="ＭＳ Ｐゴシック" charset="-128"/>
        <a:cs typeface="+mn-cs"/>
      </a:defRPr>
    </a:lvl3pPr>
    <a:lvl4pPr marL="1370013" indent="1588" algn="l" rtl="0" eaLnBrk="0" fontAlgn="base" hangingPunct="0">
      <a:spcBef>
        <a:spcPct val="0"/>
      </a:spcBef>
      <a:spcAft>
        <a:spcPct val="0"/>
      </a:spcAft>
      <a:defRPr kern="1200">
        <a:solidFill>
          <a:schemeClr val="tx1"/>
        </a:solidFill>
        <a:latin typeface="Arial" charset="0"/>
        <a:ea typeface="ＭＳ Ｐゴシック" charset="-128"/>
        <a:cs typeface="+mn-cs"/>
      </a:defRPr>
    </a:lvl4pPr>
    <a:lvl5pPr marL="1827213" indent="1588" algn="l" rtl="0" eaLnBrk="0" fontAlgn="base" hangingPunct="0">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extLst>
    <p:ext uri="{521415D9-36F7-43E2-AB2F-B90AF26B5E84}">
      <p14:sectionLst xmlns:p14="http://schemas.microsoft.com/office/powerpoint/2010/main">
        <p14:section name="Untitled Section" id="{4284EADD-FE41-494D-A42C-2B60CCFC2DE6}">
          <p14:sldIdLst>
            <p14:sldId id="256"/>
            <p14:sldId id="257"/>
            <p14:sldId id="261"/>
            <p14:sldId id="258"/>
            <p14:sldId id="270"/>
            <p14:sldId id="262"/>
            <p14:sldId id="259"/>
            <p14:sldId id="267"/>
            <p14:sldId id="260"/>
            <p14:sldId id="268"/>
            <p14:sldId id="269"/>
            <p14:sldId id="272"/>
            <p14:sldId id="273"/>
            <p14:sldId id="274"/>
            <p14:sldId id="275"/>
            <p14:sldId id="271"/>
          </p14:sldIdLst>
        </p14:section>
      </p14:sectionLst>
    </p:ext>
    <p:ext uri="{EFAFB233-063F-42B5-8137-9DF3F51BA10A}">
      <p15:sldGuideLst xmlns:p15="http://schemas.microsoft.com/office/powerpoint/2012/main">
        <p15:guide id="4" orient="horz" pos="3838">
          <p15:clr>
            <a:srgbClr val="A4A3A4"/>
          </p15:clr>
        </p15:guide>
        <p15:guide id="5" pos="2880">
          <p15:clr>
            <a:srgbClr val="A4A3A4"/>
          </p15:clr>
        </p15:guide>
        <p15:guide id="7" pos="5103">
          <p15:clr>
            <a:srgbClr val="A4A3A4"/>
          </p15:clr>
        </p15:guide>
        <p15:guide id="12" pos="65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199DAC"/>
    <a:srgbClr val="1A9DAC"/>
    <a:srgbClr val="16818D"/>
    <a:srgbClr val="1C9DAC"/>
    <a:srgbClr val="7A7392"/>
    <a:srgbClr val="598752"/>
    <a:srgbClr val="6DA463"/>
    <a:srgbClr val="A65C45"/>
    <a:srgbClr val="CC705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0B0768-47FA-4C19-A9F6-1F591D244A31}" v="31" dt="2026-08-25T18:26:56.7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52" autoAdjust="0"/>
    <p:restoredTop sz="95033" autoAdjust="0"/>
  </p:normalViewPr>
  <p:slideViewPr>
    <p:cSldViewPr showGuides="1">
      <p:cViewPr varScale="1">
        <p:scale>
          <a:sx n="63" d="100"/>
          <a:sy n="63" d="100"/>
        </p:scale>
        <p:origin x="1396" y="56"/>
      </p:cViewPr>
      <p:guideLst>
        <p:guide orient="horz" pos="3838"/>
        <p:guide pos="2880"/>
        <p:guide pos="5103"/>
        <p:guide pos="657"/>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183" d="100"/>
          <a:sy n="183" d="100"/>
        </p:scale>
        <p:origin x="208" y="3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gs" Target="tags/tag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https://uweacuk-my.sharepoint.com/personal/rui_dai_uwe_ac_uk/Documents/research/Work%20ready%20finance/L&amp;T%20September%2002/WorkReady_Finance_Feedback_Combined_Analysi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GB"/>
              <a:t>Ease of difficulty</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Ref>
              <c:f>'Rui''s Analysis'!$A$1:$A$5</c:f>
              <c:strCache>
                <c:ptCount val="5"/>
                <c:pt idx="0">
                  <c:v>Very easy</c:v>
                </c:pt>
                <c:pt idx="1">
                  <c:v>Quite easy</c:v>
                </c:pt>
                <c:pt idx="2">
                  <c:v>Neither easy nor difficult</c:v>
                </c:pt>
                <c:pt idx="3">
                  <c:v>Quite difficult</c:v>
                </c:pt>
                <c:pt idx="4">
                  <c:v>Very difficult</c:v>
                </c:pt>
              </c:strCache>
            </c:strRef>
          </c:cat>
          <c:val>
            <c:numRef>
              <c:f>'Rui''s Analysis'!$B$1:$B$5</c:f>
              <c:numCache>
                <c:formatCode>General</c:formatCode>
                <c:ptCount val="5"/>
                <c:pt idx="0">
                  <c:v>8</c:v>
                </c:pt>
                <c:pt idx="1">
                  <c:v>7</c:v>
                </c:pt>
                <c:pt idx="2">
                  <c:v>7</c:v>
                </c:pt>
                <c:pt idx="3">
                  <c:v>2</c:v>
                </c:pt>
                <c:pt idx="4">
                  <c:v>0</c:v>
                </c:pt>
              </c:numCache>
            </c:numRef>
          </c:val>
          <c:extLst>
            <c:ext xmlns:c16="http://schemas.microsoft.com/office/drawing/2014/chart" uri="{C3380CC4-5D6E-409C-BE32-E72D297353CC}">
              <c16:uniqueId val="{00000000-B2D3-42CA-BBD9-7D6101F154D3}"/>
            </c:ext>
          </c:extLst>
        </c:ser>
        <c:dLbls>
          <c:showLegendKey val="0"/>
          <c:showVal val="0"/>
          <c:showCatName val="0"/>
          <c:showSerName val="0"/>
          <c:showPercent val="0"/>
          <c:showBubbleSize val="0"/>
        </c:dLbls>
        <c:gapWidth val="219"/>
        <c:overlap val="-27"/>
        <c:axId val="1629702591"/>
        <c:axId val="1505986383"/>
      </c:barChart>
      <c:catAx>
        <c:axId val="16297025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505986383"/>
        <c:crosses val="autoZero"/>
        <c:auto val="1"/>
        <c:lblAlgn val="ctr"/>
        <c:lblOffset val="100"/>
        <c:noMultiLvlLbl val="0"/>
      </c:catAx>
      <c:valAx>
        <c:axId val="150598638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629702591"/>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A43CF07-9307-6C48-9A7D-CFB6D27789B3}"/>
              </a:ext>
            </a:extLst>
          </p:cNvPr>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3757DB75-BAF4-B743-9A92-74B92A91E0A3}"/>
              </a:ext>
            </a:extLst>
          </p:cNvPr>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B22C6B3-A39F-7849-8137-15C55F281F8E}"/>
              </a:ext>
            </a:extLst>
          </p:cNvPr>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DA11F245-9DFC-A14D-946D-EB14F66A9135}" type="slidenum">
              <a:rPr lang="en-US" smtClean="0"/>
              <a:t>‹#›</a:t>
            </a:fld>
            <a:endParaRPr lang="en-US"/>
          </a:p>
        </p:txBody>
      </p:sp>
    </p:spTree>
    <p:extLst>
      <p:ext uri="{BB962C8B-B14F-4D97-AF65-F5344CB8AC3E}">
        <p14:creationId xmlns:p14="http://schemas.microsoft.com/office/powerpoint/2010/main" val="12879025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ea typeface="ＭＳ Ｐゴシック" charset="0"/>
                <a:cs typeface="ＭＳ Ｐゴシック" charset="0"/>
              </a:defRPr>
            </a:lvl1pPr>
          </a:lstStyle>
          <a:p>
            <a:pPr>
              <a:defRPr/>
            </a:pPr>
            <a:endParaRPr lang="en-US"/>
          </a:p>
        </p:txBody>
      </p:sp>
      <p:sp>
        <p:nvSpPr>
          <p:cNvPr id="11267" name="Rectangle 3"/>
          <p:cNvSpPr>
            <a:spLocks noGrp="1" noChangeArrowheads="1"/>
          </p:cNvSpPr>
          <p:nvPr>
            <p:ph type="dt" idx="1"/>
          </p:nvPr>
        </p:nvSpPr>
        <p:spPr bwMode="auto">
          <a:xfrm>
            <a:off x="5180013"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ea typeface="ＭＳ Ｐゴシック" charset="0"/>
                <a:cs typeface="ＭＳ Ｐゴシック" charset="0"/>
              </a:defRPr>
            </a:lvl1pPr>
          </a:lstStyle>
          <a:p>
            <a:pPr>
              <a:defRPr/>
            </a:pPr>
            <a:endParaRPr lang="en-US"/>
          </a:p>
        </p:txBody>
      </p:sp>
      <p:sp>
        <p:nvSpPr>
          <p:cNvPr id="12292" name="Rectangle 4"/>
          <p:cNvSpPr>
            <a:spLocks noGrp="1" noRot="1" noChangeAspect="1" noChangeArrowheads="1" noTextEdit="1"/>
          </p:cNvSpPr>
          <p:nvPr>
            <p:ph type="sldImg" idx="2"/>
          </p:nvPr>
        </p:nvSpPr>
        <p:spPr bwMode="auto">
          <a:xfrm>
            <a:off x="2857500" y="514350"/>
            <a:ext cx="3429000" cy="25717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1269" name="Rectangle 5"/>
          <p:cNvSpPr>
            <a:spLocks noGrp="1" noChangeArrowheads="1"/>
          </p:cNvSpPr>
          <p:nvPr>
            <p:ph type="body" sz="quarter" idx="3"/>
          </p:nvPr>
        </p:nvSpPr>
        <p:spPr bwMode="auto">
          <a:xfrm>
            <a:off x="914400" y="3257550"/>
            <a:ext cx="7315200" cy="3086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270" name="Rectangle 6"/>
          <p:cNvSpPr>
            <a:spLocks noGrp="1" noChangeArrowheads="1"/>
          </p:cNvSpPr>
          <p:nvPr>
            <p:ph type="ftr" sz="quarter" idx="4"/>
          </p:nvPr>
        </p:nvSpPr>
        <p:spPr bwMode="auto">
          <a:xfrm>
            <a:off x="0" y="6513513"/>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a typeface="ＭＳ Ｐゴシック" charset="0"/>
                <a:cs typeface="ＭＳ Ｐゴシック" charset="0"/>
              </a:defRPr>
            </a:lvl1pPr>
          </a:lstStyle>
          <a:p>
            <a:pPr>
              <a:defRPr/>
            </a:pPr>
            <a:endParaRPr lang="en-US"/>
          </a:p>
        </p:txBody>
      </p:sp>
      <p:sp>
        <p:nvSpPr>
          <p:cNvPr id="11271" name="Rectangle 7"/>
          <p:cNvSpPr>
            <a:spLocks noGrp="1" noChangeArrowheads="1"/>
          </p:cNvSpPr>
          <p:nvPr>
            <p:ph type="sldNum" sz="quarter" idx="5"/>
          </p:nvPr>
        </p:nvSpPr>
        <p:spPr bwMode="auto">
          <a:xfrm>
            <a:off x="5180013" y="6513513"/>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85360570-2B09-DB43-BBE0-DA076DA911F1}" type="slidenum">
              <a:rPr lang="en-US" altLang="en-US"/>
              <a:pPr>
                <a:defRPr/>
              </a:pPr>
              <a:t>‹#›</a:t>
            </a:fld>
            <a:endParaRPr lang="en-US" altLang="en-US"/>
          </a:p>
        </p:txBody>
      </p:sp>
    </p:spTree>
    <p:extLst>
      <p:ext uri="{BB962C8B-B14F-4D97-AF65-F5344CB8AC3E}">
        <p14:creationId xmlns:p14="http://schemas.microsoft.com/office/powerpoint/2010/main" val="2004877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5613"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2813"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0013"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7213"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5943" algn="l" defTabSz="914378" rtl="0" eaLnBrk="1" latinLnBrk="0" hangingPunct="1">
      <a:defRPr sz="1200" kern="1200">
        <a:solidFill>
          <a:schemeClr val="tx1"/>
        </a:solidFill>
        <a:latin typeface="+mn-lt"/>
        <a:ea typeface="+mn-ea"/>
        <a:cs typeface="+mn-cs"/>
      </a:defRPr>
    </a:lvl6pPr>
    <a:lvl7pPr marL="2743132" algn="l" defTabSz="914378" rtl="0" eaLnBrk="1" latinLnBrk="0" hangingPunct="1">
      <a:defRPr sz="1200" kern="1200">
        <a:solidFill>
          <a:schemeClr val="tx1"/>
        </a:solidFill>
        <a:latin typeface="+mn-lt"/>
        <a:ea typeface="+mn-ea"/>
        <a:cs typeface="+mn-cs"/>
      </a:defRPr>
    </a:lvl7pPr>
    <a:lvl8pPr marL="3200320" algn="l" defTabSz="914378" rtl="0" eaLnBrk="1" latinLnBrk="0" hangingPunct="1">
      <a:defRPr sz="1200" kern="1200">
        <a:solidFill>
          <a:schemeClr val="tx1"/>
        </a:solidFill>
        <a:latin typeface="+mn-lt"/>
        <a:ea typeface="+mn-ea"/>
        <a:cs typeface="+mn-cs"/>
      </a:defRPr>
    </a:lvl8pPr>
    <a:lvl9pPr marL="3657509" algn="l" defTabSz="91437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game loop: choose, decide, see the outcome, discuss it, and reflect before trying again. Gamification matters here because it creates agency and feedback in a lower-stakes space, so financial reasoning can develop through action rather than only explanation.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WorkReady Finance uses realistic business scenarios, including a coffee shop, a cleaning company and a personalised gifts business. That choice gives learners an immediate context: they are no longer doing finance in general; they are trying to make this particular business work.</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workshop format deliberately mixed a demonstration with Q&amp;A, networking and community spotlights. That matters because the platform is not the whole learning experience: it starts a conversation, while participants bring lived experience, questions and different interpretations of the same financial choice.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Across the three July pilots on 2, 4 and 10 July, 26 people gave feedback. Every respondent who rated the workshops was satisfied, 83 percent found them very or extremely helpful, and 96 percent would recommend them. The strongest signal: 87.5 percent named the hands-on activities and the app as the most useful part. The experiential core is what lands.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quotes were shared with written consent and kept anonymous. One participant said the game gives people the confidence to ask the questions they are reluctant to ask. Another called it an excellent app, easy to use. A third found it practical and helpful for daily money management. Playable, practical, confidence building.</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Participants asked for more hands-on interaction, more practical case studies, language support and continued access to the app, with budgeting and saving the most requested topics. That is exactly where the platform goes next: a deeper Coffee Shop scenario with a 3 month trading loop, the Cleaning Company and Personalised Gifts scenarios, new demand-led modules such as sustainable financial planning, embedding in Bristol Business School teaching and further community workshops. Asked about future sessions, 77 percent said yes, 23 percent said maybe, and nobody said no.</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support.panopto.com/s/article/Navigate-the-Viewer" TargetMode="External"/><Relationship Id="rId2" Type="http://schemas.openxmlformats.org/officeDocument/2006/relationships/hyperlink" Target="https://support.panopto.com/s/article/End-user-configurable-caption-styling"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1A9DAC"/>
        </a:solidFill>
        <a:effectLst/>
      </p:bgPr>
    </p:bg>
    <p:spTree>
      <p:nvGrpSpPr>
        <p:cNvPr id="1" name=""/>
        <p:cNvGrpSpPr/>
        <p:nvPr/>
      </p:nvGrpSpPr>
      <p:grpSpPr>
        <a:xfrm>
          <a:off x="0" y="0"/>
          <a:ext cx="0" cy="0"/>
          <a:chOff x="0" y="0"/>
          <a:chExt cx="0" cy="0"/>
        </a:xfrm>
      </p:grpSpPr>
      <p:pic>
        <p:nvPicPr>
          <p:cNvPr id="6" name="Picture 8">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27584" y="0"/>
            <a:ext cx="1787872" cy="895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a:extLst>
              <a:ext uri="{FF2B5EF4-FFF2-40B4-BE49-F238E27FC236}">
                <a16:creationId xmlns:a16="http://schemas.microsoft.com/office/drawing/2014/main" id="{6FE3B5BC-7C7D-A745-8158-A53C466DA14C}"/>
              </a:ext>
            </a:extLst>
          </p:cNvPr>
          <p:cNvSpPr>
            <a:spLocks noGrp="1"/>
          </p:cNvSpPr>
          <p:nvPr>
            <p:ph type="title"/>
          </p:nvPr>
        </p:nvSpPr>
        <p:spPr>
          <a:xfrm>
            <a:off x="2050826" y="1915479"/>
            <a:ext cx="5689524" cy="2089585"/>
          </a:xfrm>
          <a:prstGeom prst="rect">
            <a:avLst/>
          </a:prstGeom>
        </p:spPr>
        <p:txBody>
          <a:bodyPr lIns="0" tIns="0" rIns="0" bIns="0"/>
          <a:lstStyle>
            <a:lvl1pPr>
              <a:defRPr>
                <a:solidFill>
                  <a:schemeClr val="bg1"/>
                </a:solidFill>
              </a:defRPr>
            </a:lvl1pPr>
          </a:lstStyle>
          <a:p>
            <a:r>
              <a:rPr lang="en-US"/>
              <a:t>Click to edit Master title style</a:t>
            </a:r>
            <a:endParaRPr lang="en-US" dirty="0"/>
          </a:p>
        </p:txBody>
      </p:sp>
      <p:sp>
        <p:nvSpPr>
          <p:cNvPr id="16" name="Text Placeholder 14">
            <a:extLst>
              <a:ext uri="{FF2B5EF4-FFF2-40B4-BE49-F238E27FC236}">
                <a16:creationId xmlns:a16="http://schemas.microsoft.com/office/drawing/2014/main" id="{69EC6F0B-C9B0-464E-ABF8-505FA2B99A36}"/>
              </a:ext>
            </a:extLst>
          </p:cNvPr>
          <p:cNvSpPr>
            <a:spLocks noGrp="1"/>
          </p:cNvSpPr>
          <p:nvPr>
            <p:ph type="body" sz="quarter" idx="15" hasCustomPrompt="1"/>
          </p:nvPr>
        </p:nvSpPr>
        <p:spPr>
          <a:xfrm>
            <a:off x="586421" y="1916832"/>
            <a:ext cx="1219139" cy="269081"/>
          </a:xfrm>
          <a:prstGeom prst="rect">
            <a:avLst/>
          </a:prstGeom>
        </p:spPr>
        <p:txBody>
          <a:bodyPr lIns="0" tIns="0" rIns="0" bIns="0"/>
          <a:lstStyle>
            <a:lvl1pPr marL="0" indent="0">
              <a:lnSpc>
                <a:spcPct val="100000"/>
              </a:lnSpc>
              <a:spcBef>
                <a:spcPts val="0"/>
              </a:spcBef>
              <a:buFontTx/>
              <a:buNone/>
              <a:defRPr sz="1600" b="0" i="0">
                <a:solidFill>
                  <a:schemeClr val="bg1"/>
                </a:solidFill>
                <a:latin typeface="+mj-lt"/>
                <a:ea typeface="Tahoma" charset="0"/>
                <a:cs typeface="Tahoma" charset="0"/>
              </a:defRPr>
            </a:lvl1pPr>
          </a:lstStyle>
          <a:p>
            <a:pPr lvl="0"/>
            <a:r>
              <a:rPr lang="en-US" dirty="0"/>
              <a:t>Presented by</a:t>
            </a:r>
          </a:p>
        </p:txBody>
      </p:sp>
      <p:sp>
        <p:nvSpPr>
          <p:cNvPr id="17" name="Text Placeholder 14">
            <a:extLst>
              <a:ext uri="{FF2B5EF4-FFF2-40B4-BE49-F238E27FC236}">
                <a16:creationId xmlns:a16="http://schemas.microsoft.com/office/drawing/2014/main" id="{C1E2BFEE-0AD7-C548-92B3-DE639BB40C8B}"/>
              </a:ext>
            </a:extLst>
          </p:cNvPr>
          <p:cNvSpPr>
            <a:spLocks noGrp="1"/>
          </p:cNvSpPr>
          <p:nvPr>
            <p:ph type="body" sz="quarter" idx="16"/>
          </p:nvPr>
        </p:nvSpPr>
        <p:spPr>
          <a:xfrm>
            <a:off x="586420" y="2323737"/>
            <a:ext cx="1219139" cy="589902"/>
          </a:xfrm>
          <a:prstGeom prst="rect">
            <a:avLst/>
          </a:prstGeom>
        </p:spPr>
        <p:txBody>
          <a:bodyPr lIns="0" tIns="0" rIns="0" bIns="0"/>
          <a:lstStyle>
            <a:lvl1pPr marL="0" indent="0">
              <a:lnSpc>
                <a:spcPct val="100000"/>
              </a:lnSpc>
              <a:spcBef>
                <a:spcPts val="0"/>
              </a:spcBef>
              <a:buFontTx/>
              <a:buNone/>
              <a:defRPr sz="1800" b="1" i="0">
                <a:solidFill>
                  <a:schemeClr val="bg1"/>
                </a:solidFill>
                <a:latin typeface="+mj-lt"/>
                <a:ea typeface="Tahoma" charset="0"/>
                <a:cs typeface="Tahoma" charset="0"/>
              </a:defRPr>
            </a:lvl1pPr>
          </a:lstStyle>
          <a:p>
            <a:pPr lvl="0"/>
            <a:r>
              <a:rPr lang="en-US"/>
              <a:t>Click to edit Master text styles</a:t>
            </a:r>
          </a:p>
        </p:txBody>
      </p:sp>
      <p:sp>
        <p:nvSpPr>
          <p:cNvPr id="18" name="Text Placeholder 14">
            <a:extLst>
              <a:ext uri="{FF2B5EF4-FFF2-40B4-BE49-F238E27FC236}">
                <a16:creationId xmlns:a16="http://schemas.microsoft.com/office/drawing/2014/main" id="{FE54718D-4C22-E94B-A4C0-C34A3A4257A2}"/>
              </a:ext>
            </a:extLst>
          </p:cNvPr>
          <p:cNvSpPr>
            <a:spLocks noGrp="1"/>
          </p:cNvSpPr>
          <p:nvPr>
            <p:ph type="body" sz="quarter" idx="17"/>
          </p:nvPr>
        </p:nvSpPr>
        <p:spPr>
          <a:xfrm>
            <a:off x="598505" y="3206843"/>
            <a:ext cx="1219139" cy="589902"/>
          </a:xfrm>
          <a:prstGeom prst="rect">
            <a:avLst/>
          </a:prstGeom>
        </p:spPr>
        <p:txBody>
          <a:bodyPr lIns="0" tIns="0" rIns="0" bIns="0"/>
          <a:lstStyle>
            <a:lvl1pPr marL="0" indent="0">
              <a:lnSpc>
                <a:spcPct val="100000"/>
              </a:lnSpc>
              <a:spcBef>
                <a:spcPts val="0"/>
              </a:spcBef>
              <a:buFontTx/>
              <a:buNone/>
              <a:defRPr sz="1800" b="1" i="0">
                <a:solidFill>
                  <a:schemeClr val="bg1"/>
                </a:solidFill>
                <a:latin typeface="+mj-lt"/>
                <a:ea typeface="Tahoma" charset="0"/>
                <a:cs typeface="Tahoma" charset="0"/>
              </a:defRPr>
            </a:lvl1pPr>
          </a:lstStyle>
          <a:p>
            <a:pPr lvl="0"/>
            <a:r>
              <a:rPr lang="en-US"/>
              <a:t>Click to edit Master text styles</a:t>
            </a:r>
          </a:p>
        </p:txBody>
      </p:sp>
      <p:cxnSp>
        <p:nvCxnSpPr>
          <p:cNvPr id="27" name="Straight Connector 26">
            <a:extLst>
              <a:ext uri="{FF2B5EF4-FFF2-40B4-BE49-F238E27FC236}">
                <a16:creationId xmlns:a16="http://schemas.microsoft.com/office/drawing/2014/main" id="{763A8BFE-74A7-E94B-8A00-4CD70EAFA367}"/>
              </a:ext>
            </a:extLst>
          </p:cNvPr>
          <p:cNvCxnSpPr>
            <a:cxnSpLocks/>
          </p:cNvCxnSpPr>
          <p:nvPr userDrawn="1"/>
        </p:nvCxnSpPr>
        <p:spPr>
          <a:xfrm>
            <a:off x="1919288" y="1916832"/>
            <a:ext cx="0" cy="3802212"/>
          </a:xfrm>
          <a:prstGeom prst="line">
            <a:avLst/>
          </a:prstGeom>
          <a:ln w="6350">
            <a:solidFill>
              <a:schemeClr val="bg1"/>
            </a:solidFill>
          </a:ln>
        </p:spPr>
        <p:style>
          <a:lnRef idx="1">
            <a:schemeClr val="accent2"/>
          </a:lnRef>
          <a:fillRef idx="0">
            <a:schemeClr val="accent2"/>
          </a:fillRef>
          <a:effectRef idx="0">
            <a:schemeClr val="accent2"/>
          </a:effectRef>
          <a:fontRef idx="minor">
            <a:schemeClr val="tx1"/>
          </a:fontRef>
        </p:style>
      </p:cxnSp>
      <p:sp>
        <p:nvSpPr>
          <p:cNvPr id="19" name="Text Placeholder 14">
            <a:extLst>
              <a:ext uri="{FF2B5EF4-FFF2-40B4-BE49-F238E27FC236}">
                <a16:creationId xmlns:a16="http://schemas.microsoft.com/office/drawing/2014/main" id="{55B2378F-7E74-5649-B1F7-5BE87863FDAE}"/>
              </a:ext>
            </a:extLst>
          </p:cNvPr>
          <p:cNvSpPr>
            <a:spLocks noGrp="1"/>
          </p:cNvSpPr>
          <p:nvPr>
            <p:ph type="body" sz="quarter" idx="18" hasCustomPrompt="1"/>
          </p:nvPr>
        </p:nvSpPr>
        <p:spPr>
          <a:xfrm>
            <a:off x="598505" y="5373216"/>
            <a:ext cx="1219139" cy="345828"/>
          </a:xfrm>
          <a:prstGeom prst="rect">
            <a:avLst/>
          </a:prstGeom>
        </p:spPr>
        <p:txBody>
          <a:bodyPr lIns="0" tIns="0" rIns="0" bIns="0"/>
          <a:lstStyle>
            <a:lvl1pPr marL="0" indent="0">
              <a:lnSpc>
                <a:spcPct val="100000"/>
              </a:lnSpc>
              <a:spcBef>
                <a:spcPts val="0"/>
              </a:spcBef>
              <a:buFontTx/>
              <a:buNone/>
              <a:defRPr sz="1600" b="0" i="0">
                <a:solidFill>
                  <a:schemeClr val="bg1"/>
                </a:solidFill>
                <a:latin typeface="+mn-lt"/>
                <a:ea typeface="Tahoma"/>
                <a:cs typeface="Tahoma"/>
              </a:defRPr>
            </a:lvl1pPr>
          </a:lstStyle>
          <a:p>
            <a:pPr lvl="0"/>
            <a:r>
              <a:rPr lang="en-US" dirty="0"/>
              <a:t>Presentation date</a:t>
            </a:r>
          </a:p>
        </p:txBody>
      </p:sp>
    </p:spTree>
    <p:extLst>
      <p:ext uri="{BB962C8B-B14F-4D97-AF65-F5344CB8AC3E}">
        <p14:creationId xmlns:p14="http://schemas.microsoft.com/office/powerpoint/2010/main" val="2037226853"/>
      </p:ext>
    </p:extLst>
  </p:cSld>
  <p:clrMapOvr>
    <a:masterClrMapping/>
  </p:clrMapOvr>
  <p:transition spd="slow">
    <p:fade/>
  </p:transition>
  <p:extLst>
    <p:ext uri="{DCECCB84-F9BA-43D5-87BE-67443E8EF086}">
      <p15:sldGuideLst xmlns:p15="http://schemas.microsoft.com/office/powerpoint/2012/main">
        <p15:guide id="1" orient="horz" pos="1207" userDrawn="1">
          <p15:clr>
            <a:srgbClr val="FBAE40"/>
          </p15:clr>
        </p15:guide>
        <p15:guide id="2" pos="129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and sub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E3DBD-28B5-6744-B93D-384D879AF993}"/>
              </a:ext>
            </a:extLst>
          </p:cNvPr>
          <p:cNvSpPr>
            <a:spLocks noGrp="1"/>
          </p:cNvSpPr>
          <p:nvPr>
            <p:ph type="title"/>
          </p:nvPr>
        </p:nvSpPr>
        <p:spPr>
          <a:xfrm>
            <a:off x="899592" y="1974055"/>
            <a:ext cx="6515620" cy="1325563"/>
          </a:xfrm>
          <a:prstGeom prst="rect">
            <a:avLst/>
          </a:prstGeom>
        </p:spPr>
        <p:txBody>
          <a:bodyPr/>
          <a:lstStyle>
            <a:lvl1pPr>
              <a:defRPr>
                <a:solidFill>
                  <a:srgbClr val="1A9DAC"/>
                </a:solidFill>
              </a:defRPr>
            </a:lvl1pPr>
          </a:lstStyle>
          <a:p>
            <a:r>
              <a:rPr lang="en-US"/>
              <a:t>Click to edit Master title style</a:t>
            </a:r>
            <a:endParaRPr lang="en-US" dirty="0"/>
          </a:p>
        </p:txBody>
      </p:sp>
      <p:sp>
        <p:nvSpPr>
          <p:cNvPr id="7" name="Text Placeholder 5"/>
          <p:cNvSpPr>
            <a:spLocks noGrp="1"/>
          </p:cNvSpPr>
          <p:nvPr>
            <p:ph type="body" sz="quarter" idx="11"/>
          </p:nvPr>
        </p:nvSpPr>
        <p:spPr>
          <a:xfrm>
            <a:off x="899592" y="4221163"/>
            <a:ext cx="6515620" cy="603104"/>
          </a:xfrm>
          <a:prstGeom prst="rect">
            <a:avLst/>
          </a:prstGeom>
        </p:spPr>
        <p:txBody>
          <a:bodyPr lIns="0" tIns="0" rIns="0" bIns="0"/>
          <a:lstStyle>
            <a:lvl1pPr marL="0" indent="0">
              <a:lnSpc>
                <a:spcPct val="100000"/>
              </a:lnSpc>
              <a:buFontTx/>
              <a:buNone/>
              <a:defRPr sz="2000" b="0" i="0">
                <a:solidFill>
                  <a:schemeClr val="tx1"/>
                </a:solidFill>
                <a:latin typeface="+mn-lt"/>
                <a:ea typeface="Tahoma"/>
                <a:cs typeface="Tahoma"/>
              </a:defRPr>
            </a:lvl1pPr>
          </a:lstStyle>
          <a:p>
            <a:pPr lvl="0"/>
            <a:r>
              <a:rPr lang="en-US"/>
              <a:t>Click to edit Master text styles</a:t>
            </a:r>
          </a:p>
        </p:txBody>
      </p:sp>
    </p:spTree>
    <p:extLst>
      <p:ext uri="{BB962C8B-B14F-4D97-AF65-F5344CB8AC3E}">
        <p14:creationId xmlns:p14="http://schemas.microsoft.com/office/powerpoint/2010/main" val="19245060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headings, text and bullet points">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64AAA3-E9D4-B544-B77B-0789573E9C02}"/>
              </a:ext>
            </a:extLst>
          </p:cNvPr>
          <p:cNvSpPr>
            <a:spLocks noGrp="1"/>
          </p:cNvSpPr>
          <p:nvPr>
            <p:ph type="title" hasCustomPrompt="1"/>
          </p:nvPr>
        </p:nvSpPr>
        <p:spPr>
          <a:xfrm>
            <a:off x="899591" y="689701"/>
            <a:ext cx="7886700" cy="1011108"/>
          </a:xfrm>
          <a:prstGeom prst="rect">
            <a:avLst/>
          </a:prstGeom>
        </p:spPr>
        <p:txBody>
          <a:bodyPr lIns="0" tIns="0" rIns="0" bIns="0"/>
          <a:lstStyle>
            <a:lvl1pPr>
              <a:defRPr>
                <a:solidFill>
                  <a:srgbClr val="1A9DAC"/>
                </a:solidFill>
              </a:defRPr>
            </a:lvl1pPr>
          </a:lstStyle>
          <a:p>
            <a:pPr lvl="0"/>
            <a:r>
              <a:rPr lang="en-GB" dirty="0"/>
              <a:t>Click to edit Master text styles</a:t>
            </a:r>
          </a:p>
        </p:txBody>
      </p:sp>
      <p:sp>
        <p:nvSpPr>
          <p:cNvPr id="6" name="Text Placeholder 5"/>
          <p:cNvSpPr>
            <a:spLocks noGrp="1"/>
          </p:cNvSpPr>
          <p:nvPr>
            <p:ph type="body" sz="quarter" idx="11" hasCustomPrompt="1"/>
          </p:nvPr>
        </p:nvSpPr>
        <p:spPr>
          <a:xfrm>
            <a:off x="899591" y="1700808"/>
            <a:ext cx="6551612" cy="4608512"/>
          </a:xfrm>
          <a:prstGeom prst="rect">
            <a:avLst/>
          </a:prstGeom>
        </p:spPr>
        <p:txBody>
          <a:bodyPr lIns="0" tIns="0" rIns="0" bIns="0"/>
          <a:lstStyle>
            <a:lvl1pPr marL="266700" indent="-257175">
              <a:buClr>
                <a:srgbClr val="1A9DAC"/>
              </a:buClr>
              <a:tabLst/>
              <a:defRPr sz="2000">
                <a:latin typeface="+mn-lt"/>
                <a:ea typeface="Tahoma" panose="020B0604030504040204" pitchFamily="34" charset="0"/>
                <a:cs typeface="Tahoma" panose="020B0604030504040204" pitchFamily="34" charset="0"/>
              </a:defRPr>
            </a:lvl1pPr>
            <a:lvl2pPr marL="541338" indent="-274638">
              <a:buClr>
                <a:srgbClr val="1A9DAC"/>
              </a:buClr>
              <a:buFont typeface="Courier New" panose="02070309020205020404" pitchFamily="49" charset="0"/>
              <a:buChar char="o"/>
              <a:defRPr sz="2000">
                <a:latin typeface="+mn-lt"/>
                <a:ea typeface="Tahoma" panose="020B0604030504040204" pitchFamily="34" charset="0"/>
                <a:cs typeface="Tahoma" panose="020B0604030504040204" pitchFamily="34" charset="0"/>
              </a:defRPr>
            </a:lvl2pPr>
            <a:lvl3pPr marL="808038" indent="-266700">
              <a:buClr>
                <a:srgbClr val="1A9DAC"/>
              </a:buClr>
              <a:buFont typeface="Arial" panose="020B0604020202020204" pitchFamily="34" charset="0"/>
              <a:buChar char="̶"/>
              <a:defRPr sz="2000">
                <a:latin typeface="+mn-lt"/>
                <a:ea typeface="Tahoma" panose="020B0604030504040204" pitchFamily="34" charset="0"/>
                <a:cs typeface="Tahoma" panose="020B0604030504040204" pitchFamily="34" charset="0"/>
              </a:defRPr>
            </a:lvl3pPr>
            <a:lvl4pPr>
              <a:defRPr sz="1600">
                <a:latin typeface="Tahoma" panose="020B0604030504040204" pitchFamily="34" charset="0"/>
                <a:ea typeface="Tahoma" panose="020B0604030504040204" pitchFamily="34" charset="0"/>
                <a:cs typeface="Tahoma" panose="020B0604030504040204" pitchFamily="34" charset="0"/>
              </a:defRPr>
            </a:lvl4pPr>
            <a:lvl5pPr>
              <a:defRPr sz="1600">
                <a:latin typeface="Tahoma" panose="020B0604030504040204" pitchFamily="34" charset="0"/>
                <a:ea typeface="Tahoma" panose="020B0604030504040204" pitchFamily="34" charset="0"/>
                <a:cs typeface="Tahoma" panose="020B0604030504040204" pitchFamily="34" charset="0"/>
              </a:defRPr>
            </a:lvl5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06912239"/>
      </p:ext>
    </p:extLst>
  </p:cSld>
  <p:clrMapOvr>
    <a:masterClrMapping/>
  </p:clrMapOvr>
  <p:transition spd="slow">
    <p:fade/>
  </p:transition>
  <p:extLst>
    <p:ext uri="{DCECCB84-F9BA-43D5-87BE-67443E8EF086}">
      <p15:sldGuideLst xmlns:p15="http://schemas.microsoft.com/office/powerpoint/2012/main">
        <p15:guide id="1" orient="horz" pos="436" userDrawn="1">
          <p15:clr>
            <a:srgbClr val="FBAE40"/>
          </p15:clr>
        </p15:guide>
        <p15:guide id="2" pos="56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aptioning advic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64AAA3-E9D4-B544-B77B-0789573E9C02}"/>
              </a:ext>
            </a:extLst>
          </p:cNvPr>
          <p:cNvSpPr>
            <a:spLocks noGrp="1"/>
          </p:cNvSpPr>
          <p:nvPr>
            <p:ph type="title" hasCustomPrompt="1"/>
          </p:nvPr>
        </p:nvSpPr>
        <p:spPr>
          <a:xfrm>
            <a:off x="899591" y="689701"/>
            <a:ext cx="7886700" cy="1011108"/>
          </a:xfrm>
          <a:prstGeom prst="rect">
            <a:avLst/>
          </a:prstGeom>
        </p:spPr>
        <p:txBody>
          <a:bodyPr lIns="0" tIns="0" rIns="0" bIns="0"/>
          <a:lstStyle>
            <a:lvl1pPr>
              <a:defRPr>
                <a:solidFill>
                  <a:srgbClr val="1A9DAC"/>
                </a:solidFill>
              </a:defRPr>
            </a:lvl1pPr>
          </a:lstStyle>
          <a:p>
            <a:pPr lvl="0"/>
            <a:r>
              <a:rPr lang="en-GB" dirty="0"/>
              <a:t>Captions are available for this resource</a:t>
            </a:r>
          </a:p>
        </p:txBody>
      </p:sp>
      <p:sp>
        <p:nvSpPr>
          <p:cNvPr id="6" name="Text Placeholder 5"/>
          <p:cNvSpPr>
            <a:spLocks noGrp="1"/>
          </p:cNvSpPr>
          <p:nvPr>
            <p:ph type="body" sz="quarter" idx="11" hasCustomPrompt="1"/>
          </p:nvPr>
        </p:nvSpPr>
        <p:spPr>
          <a:xfrm>
            <a:off x="899591" y="1700808"/>
            <a:ext cx="6551612" cy="4608512"/>
          </a:xfrm>
          <a:prstGeom prst="rect">
            <a:avLst/>
          </a:prstGeom>
        </p:spPr>
        <p:txBody>
          <a:bodyPr lIns="0" tIns="0" rIns="0" bIns="0"/>
          <a:lstStyle>
            <a:lvl1pPr marL="266700" indent="-257175">
              <a:buClr>
                <a:srgbClr val="1A9DAC"/>
              </a:buClr>
              <a:tabLst/>
              <a:defRPr sz="2000">
                <a:latin typeface="+mn-lt"/>
                <a:ea typeface="Tahoma" panose="020B0604030504040204" pitchFamily="34" charset="0"/>
                <a:cs typeface="Tahoma" panose="020B0604030504040204" pitchFamily="34" charset="0"/>
              </a:defRPr>
            </a:lvl1pPr>
            <a:lvl2pPr marL="266700" indent="0">
              <a:buClr>
                <a:srgbClr val="1A9DAC"/>
              </a:buClr>
              <a:buFont typeface="Courier New" panose="02070309020205020404" pitchFamily="49" charset="0"/>
              <a:buNone/>
              <a:defRPr sz="2000">
                <a:latin typeface="+mn-lt"/>
                <a:ea typeface="Tahoma" panose="020B0604030504040204" pitchFamily="34" charset="0"/>
                <a:cs typeface="Tahoma" panose="020B0604030504040204" pitchFamily="34" charset="0"/>
              </a:defRPr>
            </a:lvl2pPr>
            <a:lvl3pPr marL="541338" indent="0">
              <a:buClr>
                <a:srgbClr val="1A9DAC"/>
              </a:buClr>
              <a:buFont typeface="Arial" panose="020B0604020202020204" pitchFamily="34" charset="0"/>
              <a:buNone/>
              <a:defRPr sz="2000">
                <a:latin typeface="+mn-lt"/>
                <a:ea typeface="Tahoma" panose="020B0604030504040204" pitchFamily="34" charset="0"/>
                <a:cs typeface="Tahoma" panose="020B0604030504040204" pitchFamily="34" charset="0"/>
              </a:defRPr>
            </a:lvl3pPr>
            <a:lvl4pPr>
              <a:defRPr sz="1600">
                <a:latin typeface="Tahoma" panose="020B0604030504040204" pitchFamily="34" charset="0"/>
                <a:ea typeface="Tahoma" panose="020B0604030504040204" pitchFamily="34" charset="0"/>
                <a:cs typeface="Tahoma" panose="020B0604030504040204" pitchFamily="34" charset="0"/>
              </a:defRPr>
            </a:lvl4pPr>
            <a:lvl5pPr>
              <a:defRPr sz="1600">
                <a:latin typeface="Tahoma" panose="020B0604030504040204" pitchFamily="34" charset="0"/>
                <a:ea typeface="Tahoma" panose="020B0604030504040204" pitchFamily="34" charset="0"/>
                <a:cs typeface="Tahoma" panose="020B0604030504040204" pitchFamily="34" charset="0"/>
              </a:defRPr>
            </a:lvl5pPr>
          </a:lstStyle>
          <a:p>
            <a:r>
              <a:rPr lang="en-GB" dirty="0"/>
              <a:t>This video has been automatically captioned by a machine. </a:t>
            </a:r>
          </a:p>
          <a:p>
            <a:r>
              <a:rPr lang="en-GB" dirty="0"/>
              <a:t>We believe this captioning will be more than 75% accurate. </a:t>
            </a:r>
          </a:p>
          <a:p>
            <a:r>
              <a:rPr lang="en-GB" dirty="0"/>
              <a:t>To see the captions click on “CC” on the bottom right of the video viewer. You can choose </a:t>
            </a:r>
            <a:r>
              <a:rPr lang="en-GB" u="sng" dirty="0">
                <a:hlinkClick r:id="rId2"/>
              </a:rPr>
              <a:t>how these captions appear</a:t>
            </a:r>
            <a:r>
              <a:rPr lang="en-GB" dirty="0"/>
              <a:t>. </a:t>
            </a:r>
          </a:p>
          <a:p>
            <a:r>
              <a:rPr lang="en-GB" dirty="0"/>
              <a:t>When refreshing your knowledge you can skip to the relevant section of video or captions using a </a:t>
            </a:r>
            <a:r>
              <a:rPr lang="en-GB" dirty="0">
                <a:hlinkClick r:id="rId3"/>
              </a:rPr>
              <a:t>key word search</a:t>
            </a:r>
            <a:r>
              <a:rPr lang="en-GB" dirty="0"/>
              <a:t>. </a:t>
            </a:r>
          </a:p>
          <a:p>
            <a:pPr marL="9525" indent="0">
              <a:buNone/>
            </a:pPr>
            <a:endParaRPr lang="en-GB" dirty="0"/>
          </a:p>
          <a:p>
            <a:r>
              <a:rPr lang="en-GB" dirty="0"/>
              <a:t>Provision of this captioning does not impact on your rights to request additional support or higher accuracy captions via Disability Services. </a:t>
            </a:r>
          </a:p>
          <a:p>
            <a:r>
              <a:rPr lang="en-GB" dirty="0"/>
              <a:t>Feedback on the captions should initially be given to the session lead. </a:t>
            </a:r>
          </a:p>
          <a:p>
            <a:pPr lvl="0"/>
            <a:endParaRPr lang="en-US" dirty="0"/>
          </a:p>
        </p:txBody>
      </p:sp>
    </p:spTree>
    <p:extLst>
      <p:ext uri="{BB962C8B-B14F-4D97-AF65-F5344CB8AC3E}">
        <p14:creationId xmlns:p14="http://schemas.microsoft.com/office/powerpoint/2010/main" val="3092194434"/>
      </p:ext>
    </p:extLst>
  </p:cSld>
  <p:clrMapOvr>
    <a:masterClrMapping/>
  </p:clrMapOvr>
  <p:transition spd="slow">
    <p:fade/>
  </p:transition>
  <p:extLst>
    <p:ext uri="{DCECCB84-F9BA-43D5-87BE-67443E8EF086}">
      <p15:sldGuideLst xmlns:p15="http://schemas.microsoft.com/office/powerpoint/2012/main">
        <p15:guide id="1" orient="horz" pos="436">
          <p15:clr>
            <a:srgbClr val="FBAE40"/>
          </p15:clr>
        </p15:guide>
        <p15:guide id="2" pos="56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headings, text and numbered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34AA9-9B1B-7D49-821B-E768D4FEE2D2}"/>
              </a:ext>
            </a:extLst>
          </p:cNvPr>
          <p:cNvSpPr>
            <a:spLocks noGrp="1"/>
          </p:cNvSpPr>
          <p:nvPr>
            <p:ph type="title"/>
          </p:nvPr>
        </p:nvSpPr>
        <p:spPr>
          <a:xfrm>
            <a:off x="900113" y="687614"/>
            <a:ext cx="7886700" cy="1012599"/>
          </a:xfrm>
        </p:spPr>
        <p:txBody>
          <a:bodyPr/>
          <a:lstStyle>
            <a:lvl1pPr>
              <a:defRPr>
                <a:solidFill>
                  <a:srgbClr val="1A9DAC"/>
                </a:solidFill>
              </a:defRPr>
            </a:lvl1pPr>
          </a:lstStyle>
          <a:p>
            <a:r>
              <a:rPr lang="en-US"/>
              <a:t>Click to edit Master title style</a:t>
            </a:r>
            <a:endParaRPr lang="en-US" dirty="0"/>
          </a:p>
        </p:txBody>
      </p:sp>
      <p:sp>
        <p:nvSpPr>
          <p:cNvPr id="3" name="Text Placeholder 2"/>
          <p:cNvSpPr>
            <a:spLocks noGrp="1"/>
          </p:cNvSpPr>
          <p:nvPr>
            <p:ph type="body" sz="quarter" idx="11"/>
          </p:nvPr>
        </p:nvSpPr>
        <p:spPr>
          <a:xfrm>
            <a:off x="900113" y="1700213"/>
            <a:ext cx="6551612" cy="4465637"/>
          </a:xfrm>
          <a:prstGeom prst="rect">
            <a:avLst/>
          </a:prstGeom>
        </p:spPr>
        <p:txBody>
          <a:bodyPr lIns="0" tIns="0" rIns="0" bIns="0"/>
          <a:lstStyle>
            <a:lvl1pPr marL="266700" indent="-266700">
              <a:buClr>
                <a:srgbClr val="1A9DAC"/>
              </a:buClr>
              <a:buFont typeface="+mj-lt"/>
              <a:buAutoNum type="arabicPeriod"/>
              <a:defRPr sz="2000">
                <a:latin typeface="+mn-lt"/>
                <a:ea typeface="Tahoma" panose="020B0604030504040204" pitchFamily="34" charset="0"/>
                <a:cs typeface="Tahoma" panose="020B0604030504040204" pitchFamily="34" charset="0"/>
              </a:defRPr>
            </a:lvl1pPr>
            <a:lvl2pPr marL="609600" indent="-342900">
              <a:buClr>
                <a:srgbClr val="1A9DAC"/>
              </a:buClr>
              <a:buFont typeface="+mj-lt"/>
              <a:buAutoNum type="romanLcPeriod"/>
              <a:defRPr sz="2000">
                <a:latin typeface="+mn-lt"/>
                <a:ea typeface="Tahoma" panose="020B0604030504040204" pitchFamily="34" charset="0"/>
                <a:cs typeface="Tahoma" panose="020B0604030504040204" pitchFamily="34" charset="0"/>
              </a:defRPr>
            </a:lvl2pPr>
            <a:lvl3pPr marL="915988" marR="0" indent="-285750" algn="l" defTabSz="606425" rtl="0" eaLnBrk="1" fontAlgn="base" latinLnBrk="0" hangingPunct="1">
              <a:lnSpc>
                <a:spcPct val="100000"/>
              </a:lnSpc>
              <a:spcBef>
                <a:spcPct val="20000"/>
              </a:spcBef>
              <a:spcAft>
                <a:spcPct val="0"/>
              </a:spcAft>
              <a:buClr>
                <a:srgbClr val="1A9DAC"/>
              </a:buClr>
              <a:buSzTx/>
              <a:buFont typeface="Arial" panose="020B0604020202020204" pitchFamily="34" charset="0"/>
              <a:buChar char="•"/>
              <a:tabLst/>
              <a:defRPr sz="2000">
                <a:latin typeface="+mn-lt"/>
                <a:ea typeface="Tahoma" panose="020B0604030504040204" pitchFamily="34" charset="0"/>
                <a:cs typeface="Tahoma" panose="020B0604030504040204" pitchFamily="34" charset="0"/>
              </a:defRPr>
            </a:lvl3pPr>
            <a:lvl4pPr marL="2343150" indent="-514350">
              <a:buFont typeface="+mj-lt"/>
              <a:buAutoNum type="arabicPeriod"/>
              <a:defRPr sz="1600">
                <a:latin typeface="Tahoma" panose="020B0604030504040204" pitchFamily="34" charset="0"/>
                <a:ea typeface="Tahoma" panose="020B0604030504040204" pitchFamily="34" charset="0"/>
                <a:cs typeface="Tahoma" panose="020B0604030504040204" pitchFamily="34" charset="0"/>
              </a:defRPr>
            </a:lvl4pPr>
            <a:lvl5pPr marL="2952750" indent="-514350">
              <a:buFont typeface="+mj-lt"/>
              <a:buAutoNum type="arabicPeriod"/>
              <a:defRPr sz="1600">
                <a:latin typeface="Tahoma" panose="020B0604030504040204" pitchFamily="34" charset="0"/>
                <a:ea typeface="Tahoma" panose="020B0604030504040204" pitchFamily="34" charset="0"/>
                <a:cs typeface="Tahoma" panose="020B0604030504040204" pitchFamily="34" charset="0"/>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86068825"/>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text sty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D85A6-D158-2E49-90B4-F2441730F410}"/>
              </a:ext>
            </a:extLst>
          </p:cNvPr>
          <p:cNvSpPr>
            <a:spLocks noGrp="1"/>
          </p:cNvSpPr>
          <p:nvPr>
            <p:ph type="title"/>
          </p:nvPr>
        </p:nvSpPr>
        <p:spPr>
          <a:xfrm>
            <a:off x="899591" y="692697"/>
            <a:ext cx="7886700" cy="936104"/>
          </a:xfrm>
        </p:spPr>
        <p:txBody>
          <a:bodyPr/>
          <a:lstStyle/>
          <a:p>
            <a:r>
              <a:rPr lang="en-US"/>
              <a:t>Click to edit Master title style</a:t>
            </a:r>
            <a:endParaRPr lang="en-US" dirty="0"/>
          </a:p>
        </p:txBody>
      </p:sp>
      <p:sp>
        <p:nvSpPr>
          <p:cNvPr id="6" name="Text Placeholder 5"/>
          <p:cNvSpPr>
            <a:spLocks noGrp="1"/>
          </p:cNvSpPr>
          <p:nvPr>
            <p:ph type="body" sz="quarter" idx="11"/>
          </p:nvPr>
        </p:nvSpPr>
        <p:spPr>
          <a:xfrm>
            <a:off x="899592" y="1628800"/>
            <a:ext cx="3167583" cy="4536504"/>
          </a:xfrm>
          <a:prstGeom prst="rect">
            <a:avLst/>
          </a:prstGeom>
        </p:spPr>
        <p:txBody>
          <a:bodyPr lIns="0" tIns="0" rIns="0" bIns="0" numCol="1" spcCol="216000"/>
          <a:lstStyle>
            <a:lvl1pPr marL="0" marR="0" indent="0" algn="l" defTabSz="606425" rtl="0" eaLnBrk="1" fontAlgn="base" latinLnBrk="0" hangingPunct="1">
              <a:lnSpc>
                <a:spcPts val="2000"/>
              </a:lnSpc>
              <a:spcBef>
                <a:spcPts val="0"/>
              </a:spcBef>
              <a:spcAft>
                <a:spcPct val="0"/>
              </a:spcAft>
              <a:buClrTx/>
              <a:buSzTx/>
              <a:buFontTx/>
              <a:buNone/>
              <a:tabLst/>
              <a:defRPr sz="2000" b="0" i="0" baseline="0">
                <a:solidFill>
                  <a:schemeClr val="tx1"/>
                </a:solidFill>
                <a:latin typeface="+mn-lt"/>
                <a:ea typeface="Tahoma"/>
                <a:cs typeface="Tahoma"/>
              </a:defRPr>
            </a:lvl1pPr>
          </a:lstStyle>
          <a:p>
            <a:pPr lvl="0"/>
            <a:r>
              <a:rPr lang="en-US"/>
              <a:t>Click to edit Master text styles</a:t>
            </a:r>
          </a:p>
        </p:txBody>
      </p:sp>
      <p:sp>
        <p:nvSpPr>
          <p:cNvPr id="7" name="Text Placeholder 6"/>
          <p:cNvSpPr>
            <a:spLocks noGrp="1"/>
          </p:cNvSpPr>
          <p:nvPr>
            <p:ph type="body" sz="quarter" idx="12"/>
          </p:nvPr>
        </p:nvSpPr>
        <p:spPr>
          <a:xfrm>
            <a:off x="4284663" y="1628800"/>
            <a:ext cx="3167583" cy="4536504"/>
          </a:xfrm>
          <a:prstGeom prst="rect">
            <a:avLst/>
          </a:prstGeom>
        </p:spPr>
        <p:txBody>
          <a:bodyPr lIns="0" tIns="0" rIns="0" bIns="0" numCol="1" spcCol="216000"/>
          <a:lstStyle>
            <a:lvl1pPr marL="0" marR="0" indent="0" algn="l" defTabSz="606425" rtl="0" eaLnBrk="1" fontAlgn="base" latinLnBrk="0" hangingPunct="1">
              <a:lnSpc>
                <a:spcPts val="2000"/>
              </a:lnSpc>
              <a:spcBef>
                <a:spcPts val="0"/>
              </a:spcBef>
              <a:spcAft>
                <a:spcPct val="0"/>
              </a:spcAft>
              <a:buClrTx/>
              <a:buSzTx/>
              <a:buFontTx/>
              <a:buNone/>
              <a:tabLst/>
              <a:defRPr sz="2000" b="0" i="0" baseline="0">
                <a:solidFill>
                  <a:schemeClr val="tx1"/>
                </a:solidFill>
                <a:latin typeface="+mn-lt"/>
                <a:ea typeface="Tahoma"/>
                <a:cs typeface="Tahoma"/>
              </a:defRPr>
            </a:lvl1pPr>
          </a:lstStyle>
          <a:p>
            <a:pPr lvl="0"/>
            <a:r>
              <a:rPr lang="en-US"/>
              <a:t>Click to edit Master text styles</a:t>
            </a:r>
          </a:p>
        </p:txBody>
      </p:sp>
    </p:spTree>
    <p:extLst>
      <p:ext uri="{BB962C8B-B14F-4D97-AF65-F5344CB8AC3E}">
        <p14:creationId xmlns:p14="http://schemas.microsoft.com/office/powerpoint/2010/main" val="1903622766"/>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text style with 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A63C3-2B19-3E4C-861A-2B5A52BA7233}"/>
              </a:ext>
            </a:extLst>
          </p:cNvPr>
          <p:cNvSpPr>
            <a:spLocks noGrp="1"/>
          </p:cNvSpPr>
          <p:nvPr>
            <p:ph type="title"/>
          </p:nvPr>
        </p:nvSpPr>
        <p:spPr>
          <a:xfrm>
            <a:off x="899591" y="692697"/>
            <a:ext cx="7886700" cy="936104"/>
          </a:xfrm>
        </p:spPr>
        <p:txBody>
          <a:bodyPr/>
          <a:lstStyle>
            <a:lvl1pPr>
              <a:defRPr>
                <a:solidFill>
                  <a:srgbClr val="1A9DAC"/>
                </a:solidFill>
              </a:defRPr>
            </a:lvl1pPr>
          </a:lstStyle>
          <a:p>
            <a:r>
              <a:rPr lang="en-US"/>
              <a:t>Click to edit Master title style</a:t>
            </a:r>
            <a:endParaRPr lang="en-US" dirty="0"/>
          </a:p>
        </p:txBody>
      </p:sp>
      <p:sp>
        <p:nvSpPr>
          <p:cNvPr id="8" name="Text Placeholder 5"/>
          <p:cNvSpPr>
            <a:spLocks noGrp="1"/>
          </p:cNvSpPr>
          <p:nvPr>
            <p:ph type="body" sz="quarter" idx="11" hasCustomPrompt="1"/>
          </p:nvPr>
        </p:nvSpPr>
        <p:spPr>
          <a:xfrm>
            <a:off x="899592" y="1628800"/>
            <a:ext cx="3167583" cy="4536504"/>
          </a:xfrm>
          <a:prstGeom prst="rect">
            <a:avLst/>
          </a:prstGeom>
        </p:spPr>
        <p:txBody>
          <a:bodyPr lIns="0" tIns="0" rIns="0" bIns="0" numCol="1" spcCol="216000"/>
          <a:lstStyle>
            <a:lvl1pPr marL="285750" marR="0" indent="-285750" algn="l" defTabSz="606425" rtl="0" eaLnBrk="1" fontAlgn="base" latinLnBrk="0" hangingPunct="1">
              <a:lnSpc>
                <a:spcPts val="2000"/>
              </a:lnSpc>
              <a:spcBef>
                <a:spcPts val="0"/>
              </a:spcBef>
              <a:spcAft>
                <a:spcPct val="0"/>
              </a:spcAft>
              <a:buClr>
                <a:srgbClr val="1A9DAC"/>
              </a:buClr>
              <a:buSzTx/>
              <a:buFont typeface="Arial" panose="020B0604020202020204" pitchFamily="34" charset="0"/>
              <a:buChar char="•"/>
              <a:tabLst/>
              <a:defRPr sz="2000" b="0" i="0" baseline="0">
                <a:solidFill>
                  <a:schemeClr val="tx1"/>
                </a:solidFill>
                <a:latin typeface="+mn-lt"/>
                <a:ea typeface="Tahoma" panose="020B0604030504040204" pitchFamily="34" charset="0"/>
                <a:cs typeface="Tahoma" panose="020B0604030504040204" pitchFamily="34" charset="0"/>
              </a:defRPr>
            </a:lvl1pPr>
            <a:lvl2pPr marL="541338" indent="-274638">
              <a:buClr>
                <a:srgbClr val="1A9DAC"/>
              </a:buClr>
              <a:buFont typeface="Courier New" panose="02070309020205020404" pitchFamily="49" charset="0"/>
              <a:buChar char="o"/>
              <a:defRPr sz="2000">
                <a:latin typeface="+mn-lt"/>
                <a:ea typeface="Tahoma" panose="020B0604030504040204" pitchFamily="34" charset="0"/>
                <a:cs typeface="Tahoma" panose="020B0604030504040204" pitchFamily="34" charset="0"/>
              </a:defRPr>
            </a:lvl2pPr>
            <a:lvl3pPr marL="808038" indent="-177800">
              <a:buClr>
                <a:srgbClr val="1A9DAC"/>
              </a:buClr>
              <a:buFont typeface="Arial" panose="020B0604020202020204" pitchFamily="34" charset="0"/>
              <a:buChar char="̶"/>
              <a:defRPr sz="2000">
                <a:latin typeface="+mn-lt"/>
                <a:ea typeface="Tahoma" panose="020B0604030504040204" pitchFamily="34" charset="0"/>
                <a:cs typeface="Tahoma" panose="020B0604030504040204" pitchFamily="34" charset="0"/>
              </a:defRPr>
            </a:lvl3pPr>
            <a:lvl4pPr marL="1163638" indent="-301625">
              <a:defRPr sz="2000">
                <a:latin typeface="+mn-lt"/>
                <a:ea typeface="Tahoma" panose="020B0604030504040204" pitchFamily="34" charset="0"/>
                <a:cs typeface="Tahoma" panose="020B0604030504040204" pitchFamily="34" charset="0"/>
              </a:defRPr>
            </a:lvl4pPr>
          </a:lstStyle>
          <a:p>
            <a:pPr lvl="0"/>
            <a:r>
              <a:rPr lang="en-GB" dirty="0"/>
              <a:t>Click to add text</a:t>
            </a:r>
          </a:p>
          <a:p>
            <a:pPr lvl="1"/>
            <a:r>
              <a:rPr lang="en-GB" dirty="0"/>
              <a:t>Second Bullet Point</a:t>
            </a:r>
          </a:p>
          <a:p>
            <a:pPr lvl="2"/>
            <a:r>
              <a:rPr lang="en-GB" dirty="0"/>
              <a:t>Third Bullet Point</a:t>
            </a:r>
          </a:p>
          <a:p>
            <a:pPr lvl="3"/>
            <a:endParaRPr lang="en-GB" dirty="0"/>
          </a:p>
        </p:txBody>
      </p:sp>
      <p:sp>
        <p:nvSpPr>
          <p:cNvPr id="9" name="Text Placeholder 5"/>
          <p:cNvSpPr>
            <a:spLocks noGrp="1"/>
          </p:cNvSpPr>
          <p:nvPr>
            <p:ph type="body" sz="quarter" idx="12" hasCustomPrompt="1"/>
          </p:nvPr>
        </p:nvSpPr>
        <p:spPr>
          <a:xfrm>
            <a:off x="4284663" y="1628800"/>
            <a:ext cx="3167583" cy="4536504"/>
          </a:xfrm>
          <a:prstGeom prst="rect">
            <a:avLst/>
          </a:prstGeom>
        </p:spPr>
        <p:txBody>
          <a:bodyPr lIns="0" tIns="0" rIns="0" bIns="0" numCol="1" spcCol="216000"/>
          <a:lstStyle>
            <a:lvl1pPr marL="285750" marR="0" indent="-285750" algn="l" defTabSz="606425" rtl="0" eaLnBrk="1" fontAlgn="base" latinLnBrk="0" hangingPunct="1">
              <a:lnSpc>
                <a:spcPts val="2000"/>
              </a:lnSpc>
              <a:spcBef>
                <a:spcPts val="0"/>
              </a:spcBef>
              <a:spcAft>
                <a:spcPct val="0"/>
              </a:spcAft>
              <a:buClr>
                <a:srgbClr val="1A9DAC"/>
              </a:buClr>
              <a:buSzTx/>
              <a:buFont typeface="Arial" panose="020B0604020202020204" pitchFamily="34" charset="0"/>
              <a:buChar char="•"/>
              <a:tabLst/>
              <a:defRPr sz="2400" b="0" i="0" baseline="0">
                <a:solidFill>
                  <a:schemeClr val="tx1"/>
                </a:solidFill>
                <a:latin typeface="+mn-lt"/>
                <a:ea typeface="Tahoma" panose="020B0604030504040204" pitchFamily="34" charset="0"/>
                <a:cs typeface="Tahoma" panose="020B0604030504040204" pitchFamily="34" charset="0"/>
              </a:defRPr>
            </a:lvl1pPr>
            <a:lvl2pPr marL="541338" indent="-274638">
              <a:buClr>
                <a:srgbClr val="1A9DAC"/>
              </a:buClr>
              <a:buFont typeface="Courier New" panose="02070309020205020404" pitchFamily="49" charset="0"/>
              <a:buChar char="o"/>
              <a:defRPr sz="2000">
                <a:latin typeface="+mn-lt"/>
                <a:ea typeface="Tahoma" panose="020B0604030504040204" pitchFamily="34" charset="0"/>
                <a:cs typeface="Tahoma" panose="020B0604030504040204" pitchFamily="34" charset="0"/>
              </a:defRPr>
            </a:lvl2pPr>
            <a:lvl3pPr marL="808038" indent="-177800">
              <a:buClr>
                <a:srgbClr val="1A9DAC"/>
              </a:buClr>
              <a:buFont typeface="Arial" panose="020B0604020202020204" pitchFamily="34" charset="0"/>
              <a:buChar char="̶"/>
              <a:defRPr sz="2000">
                <a:latin typeface="+mn-lt"/>
                <a:ea typeface="Tahoma" panose="020B0604030504040204" pitchFamily="34" charset="0"/>
                <a:cs typeface="Tahoma" panose="020B0604030504040204" pitchFamily="34" charset="0"/>
              </a:defRPr>
            </a:lvl3pPr>
            <a:lvl4pPr marL="1163638" indent="-301625">
              <a:defRPr sz="2000">
                <a:latin typeface="+mn-lt"/>
                <a:ea typeface="Tahoma" panose="020B0604030504040204" pitchFamily="34" charset="0"/>
                <a:cs typeface="Tahoma" panose="020B0604030504040204" pitchFamily="34" charset="0"/>
              </a:defRPr>
            </a:lvl4pPr>
          </a:lstStyle>
          <a:p>
            <a:pPr lvl="0"/>
            <a:r>
              <a:rPr lang="en-US" dirty="0"/>
              <a:t>Click to add text</a:t>
            </a:r>
          </a:p>
          <a:p>
            <a:pPr lvl="1"/>
            <a:r>
              <a:rPr lang="en-US" dirty="0"/>
              <a:t>Second Bullet Point</a:t>
            </a:r>
          </a:p>
          <a:p>
            <a:pPr lvl="2"/>
            <a:r>
              <a:rPr lang="en-US" dirty="0"/>
              <a:t>Third Bullet Point</a:t>
            </a:r>
          </a:p>
          <a:p>
            <a:pPr lvl="3"/>
            <a:endParaRPr lang="en-US" dirty="0"/>
          </a:p>
          <a:p>
            <a:pPr lvl="0"/>
            <a:endParaRPr lang="en-GB" dirty="0"/>
          </a:p>
        </p:txBody>
      </p:sp>
    </p:spTree>
    <p:extLst>
      <p:ext uri="{BB962C8B-B14F-4D97-AF65-F5344CB8AC3E}">
        <p14:creationId xmlns:p14="http://schemas.microsoft.com/office/powerpoint/2010/main" val="976455156"/>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text style with numbered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AA39C-6E99-FE4F-B641-F44C7B4B4DB4}"/>
              </a:ext>
            </a:extLst>
          </p:cNvPr>
          <p:cNvSpPr>
            <a:spLocks noGrp="1"/>
          </p:cNvSpPr>
          <p:nvPr>
            <p:ph type="title"/>
          </p:nvPr>
        </p:nvSpPr>
        <p:spPr>
          <a:xfrm>
            <a:off x="899592" y="692697"/>
            <a:ext cx="7886700" cy="936104"/>
          </a:xfrm>
        </p:spPr>
        <p:txBody>
          <a:bodyPr/>
          <a:lstStyle>
            <a:lvl1pPr>
              <a:defRPr>
                <a:solidFill>
                  <a:srgbClr val="1A9DAC"/>
                </a:solidFill>
              </a:defRPr>
            </a:lvl1pPr>
          </a:lstStyle>
          <a:p>
            <a:r>
              <a:rPr lang="en-US"/>
              <a:t>Click to edit Master title style</a:t>
            </a:r>
            <a:endParaRPr lang="en-US" dirty="0"/>
          </a:p>
        </p:txBody>
      </p:sp>
      <p:sp>
        <p:nvSpPr>
          <p:cNvPr id="8" name="Text Placeholder 5"/>
          <p:cNvSpPr>
            <a:spLocks noGrp="1"/>
          </p:cNvSpPr>
          <p:nvPr>
            <p:ph type="body" sz="quarter" idx="11" hasCustomPrompt="1"/>
          </p:nvPr>
        </p:nvSpPr>
        <p:spPr>
          <a:xfrm>
            <a:off x="899592" y="1628800"/>
            <a:ext cx="3167583" cy="4536504"/>
          </a:xfrm>
          <a:prstGeom prst="rect">
            <a:avLst/>
          </a:prstGeom>
        </p:spPr>
        <p:txBody>
          <a:bodyPr lIns="0" tIns="0" rIns="0" bIns="0" numCol="1" spcCol="216000"/>
          <a:lstStyle>
            <a:lvl1pPr marL="266700" marR="0" indent="-266700" algn="l" defTabSz="606425" rtl="0" eaLnBrk="1" fontAlgn="base" latinLnBrk="0" hangingPunct="1">
              <a:lnSpc>
                <a:spcPts val="2000"/>
              </a:lnSpc>
              <a:spcBef>
                <a:spcPts val="0"/>
              </a:spcBef>
              <a:spcAft>
                <a:spcPct val="0"/>
              </a:spcAft>
              <a:buClr>
                <a:srgbClr val="1A9DAC"/>
              </a:buClr>
              <a:buSzTx/>
              <a:buFont typeface="+mj-lt"/>
              <a:buAutoNum type="arabicPeriod"/>
              <a:tabLst/>
              <a:defRPr sz="2000" b="0" i="0" baseline="0">
                <a:solidFill>
                  <a:schemeClr val="tx1"/>
                </a:solidFill>
                <a:latin typeface="+mn-lt"/>
                <a:ea typeface="Tahoma"/>
                <a:cs typeface="Tahoma"/>
              </a:defRPr>
            </a:lvl1pPr>
            <a:lvl2pPr marL="541338" indent="-274638">
              <a:buClr>
                <a:srgbClr val="1A9DAC"/>
              </a:buClr>
              <a:buFont typeface="+mj-lt"/>
              <a:buAutoNum type="romanLcPeriod"/>
              <a:defRPr sz="2000" baseline="0">
                <a:latin typeface="+mn-lt"/>
                <a:ea typeface="Tahoma" panose="020B0604030504040204" pitchFamily="34" charset="0"/>
                <a:cs typeface="Tahoma" panose="020B0604030504040204" pitchFamily="34" charset="0"/>
              </a:defRPr>
            </a:lvl2pPr>
            <a:lvl3pPr marL="896938" indent="-266700">
              <a:buClr>
                <a:srgbClr val="1A9DAC"/>
              </a:buClr>
              <a:buFont typeface="Arial" panose="020B0604020202020204" pitchFamily="34" charset="0"/>
              <a:buChar char="̶"/>
              <a:defRPr sz="2000">
                <a:latin typeface="+mn-lt"/>
                <a:ea typeface="Tahoma" panose="020B0604030504040204" pitchFamily="34" charset="0"/>
                <a:cs typeface="Tahoma" panose="020B0604030504040204" pitchFamily="34" charset="0"/>
              </a:defRPr>
            </a:lvl3pPr>
            <a:lvl4pPr marL="1252538" indent="-285750">
              <a:buFont typeface="Arial" panose="020B0604020202020204" pitchFamily="34" charset="0"/>
              <a:buChar char="̶"/>
              <a:defRPr sz="2000">
                <a:latin typeface="+mn-lt"/>
                <a:ea typeface="Tahoma" panose="020B0604030504040204" pitchFamily="34" charset="0"/>
                <a:cs typeface="Tahoma" panose="020B0604030504040204" pitchFamily="34" charset="0"/>
              </a:defRPr>
            </a:lvl4pPr>
          </a:lstStyle>
          <a:p>
            <a:pPr lvl="0"/>
            <a:r>
              <a:rPr lang="en-GB" dirty="0"/>
              <a:t>Click to add text</a:t>
            </a:r>
          </a:p>
          <a:p>
            <a:pPr lvl="1"/>
            <a:r>
              <a:rPr lang="en-GB" dirty="0"/>
              <a:t>Number Position Number 2</a:t>
            </a:r>
          </a:p>
          <a:p>
            <a:pPr lvl="2"/>
            <a:r>
              <a:rPr lang="en-GB" dirty="0"/>
              <a:t>Number Position Number 3</a:t>
            </a:r>
          </a:p>
          <a:p>
            <a:pPr lvl="3"/>
            <a:endParaRPr lang="en-GB" dirty="0"/>
          </a:p>
          <a:p>
            <a:pPr lvl="3"/>
            <a:endParaRPr lang="en-GB" dirty="0"/>
          </a:p>
        </p:txBody>
      </p:sp>
      <p:sp>
        <p:nvSpPr>
          <p:cNvPr id="9" name="Text Placeholder 5"/>
          <p:cNvSpPr>
            <a:spLocks noGrp="1"/>
          </p:cNvSpPr>
          <p:nvPr>
            <p:ph type="body" sz="quarter" idx="12" hasCustomPrompt="1"/>
          </p:nvPr>
        </p:nvSpPr>
        <p:spPr>
          <a:xfrm>
            <a:off x="4284663" y="1628800"/>
            <a:ext cx="3167583" cy="4536504"/>
          </a:xfrm>
          <a:prstGeom prst="rect">
            <a:avLst/>
          </a:prstGeom>
        </p:spPr>
        <p:txBody>
          <a:bodyPr lIns="0" tIns="0" rIns="0" bIns="0" numCol="1" spcCol="216000"/>
          <a:lstStyle>
            <a:lvl1pPr marL="266700" marR="0" indent="-266700" algn="l" defTabSz="606425" rtl="0" eaLnBrk="1" fontAlgn="base" latinLnBrk="0" hangingPunct="1">
              <a:lnSpc>
                <a:spcPts val="2000"/>
              </a:lnSpc>
              <a:spcBef>
                <a:spcPts val="0"/>
              </a:spcBef>
              <a:spcAft>
                <a:spcPct val="0"/>
              </a:spcAft>
              <a:buClr>
                <a:srgbClr val="1A9DAC"/>
              </a:buClr>
              <a:buSzTx/>
              <a:buFont typeface="+mj-lt"/>
              <a:buAutoNum type="arabicPeriod"/>
              <a:tabLst/>
              <a:defRPr sz="2000" b="0" i="0" baseline="0">
                <a:solidFill>
                  <a:schemeClr val="tx1"/>
                </a:solidFill>
                <a:latin typeface="+mn-lt"/>
                <a:ea typeface="Tahoma"/>
                <a:cs typeface="Tahoma"/>
              </a:defRPr>
            </a:lvl1pPr>
            <a:lvl2pPr marL="541338" indent="-274638">
              <a:buClr>
                <a:srgbClr val="1A9DAC"/>
              </a:buClr>
              <a:buFont typeface="+mj-lt"/>
              <a:buAutoNum type="romanLcPeriod"/>
              <a:defRPr sz="2000">
                <a:latin typeface="+mn-lt"/>
                <a:ea typeface="Tahoma" panose="020B0604030504040204" pitchFamily="34" charset="0"/>
                <a:cs typeface="Tahoma" panose="020B0604030504040204" pitchFamily="34" charset="0"/>
              </a:defRPr>
            </a:lvl2pPr>
            <a:lvl3pPr marL="896938" indent="-266700">
              <a:buClr>
                <a:srgbClr val="1A9DAC"/>
              </a:buClr>
              <a:buFont typeface="Arial" panose="020B0604020202020204" pitchFamily="34" charset="0"/>
              <a:buChar char="̶"/>
              <a:defRPr sz="2000">
                <a:latin typeface="+mn-lt"/>
                <a:ea typeface="Tahoma" panose="020B0604030504040204" pitchFamily="34" charset="0"/>
                <a:cs typeface="Tahoma" panose="020B0604030504040204" pitchFamily="34" charset="0"/>
              </a:defRPr>
            </a:lvl3pPr>
            <a:lvl4pPr marL="966788" indent="0">
              <a:buFont typeface="Arial" panose="020B0604020202020204" pitchFamily="34" charset="0"/>
              <a:buNone/>
              <a:defRPr sz="1400">
                <a:latin typeface="+mn-lt"/>
                <a:ea typeface="Tahoma" panose="020B0604030504040204" pitchFamily="34" charset="0"/>
                <a:cs typeface="Tahoma" panose="020B0604030504040204" pitchFamily="34" charset="0"/>
              </a:defRPr>
            </a:lvl4pPr>
          </a:lstStyle>
          <a:p>
            <a:pPr lvl="0"/>
            <a:r>
              <a:rPr lang="en-GB" dirty="0"/>
              <a:t>Click to add text</a:t>
            </a:r>
          </a:p>
          <a:p>
            <a:pPr lvl="1"/>
            <a:r>
              <a:rPr lang="en-GB" dirty="0"/>
              <a:t>Number Position Number 2</a:t>
            </a:r>
          </a:p>
          <a:p>
            <a:pPr lvl="2"/>
            <a:r>
              <a:rPr lang="en-GB" dirty="0"/>
              <a:t>Number Position Number 3</a:t>
            </a:r>
          </a:p>
          <a:p>
            <a:pPr lvl="0"/>
            <a:endParaRPr lang="en-GB" dirty="0"/>
          </a:p>
        </p:txBody>
      </p:sp>
    </p:spTree>
    <p:extLst>
      <p:ext uri="{BB962C8B-B14F-4D97-AF65-F5344CB8AC3E}">
        <p14:creationId xmlns:p14="http://schemas.microsoft.com/office/powerpoint/2010/main" val="211776518"/>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 and graph posi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0C80B-5DE2-104C-BCD7-114FA55CDFA5}"/>
              </a:ext>
            </a:extLst>
          </p:cNvPr>
          <p:cNvSpPr>
            <a:spLocks noGrp="1"/>
          </p:cNvSpPr>
          <p:nvPr>
            <p:ph type="title"/>
          </p:nvPr>
        </p:nvSpPr>
        <p:spPr>
          <a:xfrm>
            <a:off x="892515" y="692697"/>
            <a:ext cx="7886700" cy="862064"/>
          </a:xfrm>
        </p:spPr>
        <p:txBody>
          <a:bodyPr/>
          <a:lstStyle>
            <a:lvl1pPr>
              <a:defRPr>
                <a:solidFill>
                  <a:srgbClr val="1A9DAC"/>
                </a:solidFill>
              </a:defRPr>
            </a:lvl1pPr>
          </a:lstStyle>
          <a:p>
            <a:r>
              <a:rPr lang="en-US"/>
              <a:t>Click to edit Master title style</a:t>
            </a:r>
            <a:endParaRPr lang="en-US" dirty="0"/>
          </a:p>
        </p:txBody>
      </p:sp>
      <p:sp>
        <p:nvSpPr>
          <p:cNvPr id="3" name="Chart Placeholder 2"/>
          <p:cNvSpPr>
            <a:spLocks noGrp="1"/>
          </p:cNvSpPr>
          <p:nvPr>
            <p:ph type="chart" sz="quarter" idx="11"/>
          </p:nvPr>
        </p:nvSpPr>
        <p:spPr>
          <a:xfrm>
            <a:off x="899592" y="1554760"/>
            <a:ext cx="6515620" cy="4538065"/>
          </a:xfrm>
          <a:prstGeom prst="rect">
            <a:avLst/>
          </a:prstGeom>
        </p:spPr>
        <p:txBody>
          <a:bodyPr/>
          <a:lstStyle/>
          <a:p>
            <a:pPr lvl="0"/>
            <a:r>
              <a:rPr lang="en-US" noProof="0"/>
              <a:t>Click icon to add chart</a:t>
            </a:r>
            <a:endParaRPr lang="en-US" noProof="0" dirty="0"/>
          </a:p>
        </p:txBody>
      </p:sp>
    </p:spTree>
    <p:extLst>
      <p:ext uri="{BB962C8B-B14F-4D97-AF65-F5344CB8AC3E}">
        <p14:creationId xmlns:p14="http://schemas.microsoft.com/office/powerpoint/2010/main" val="947534947"/>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arrow column text style with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465AE-FBB8-C547-A863-8ACFC537D477}"/>
              </a:ext>
            </a:extLst>
          </p:cNvPr>
          <p:cNvSpPr>
            <a:spLocks noGrp="1"/>
          </p:cNvSpPr>
          <p:nvPr>
            <p:ph type="title"/>
          </p:nvPr>
        </p:nvSpPr>
        <p:spPr>
          <a:xfrm>
            <a:off x="899591" y="692696"/>
            <a:ext cx="7886700" cy="936103"/>
          </a:xfrm>
        </p:spPr>
        <p:txBody>
          <a:bodyPr/>
          <a:lstStyle>
            <a:lvl1pPr>
              <a:defRPr>
                <a:solidFill>
                  <a:srgbClr val="1A9DAC"/>
                </a:solidFill>
              </a:defRPr>
            </a:lvl1pPr>
          </a:lstStyle>
          <a:p>
            <a:r>
              <a:rPr lang="en-US"/>
              <a:t>Click to edit Master title style</a:t>
            </a:r>
            <a:endParaRPr lang="en-US" dirty="0"/>
          </a:p>
        </p:txBody>
      </p:sp>
      <p:sp>
        <p:nvSpPr>
          <p:cNvPr id="6" name="Text Placeholder 5"/>
          <p:cNvSpPr>
            <a:spLocks noGrp="1"/>
          </p:cNvSpPr>
          <p:nvPr>
            <p:ph type="body" sz="quarter" idx="11"/>
          </p:nvPr>
        </p:nvSpPr>
        <p:spPr>
          <a:xfrm>
            <a:off x="899592" y="1628800"/>
            <a:ext cx="3312368" cy="4536504"/>
          </a:xfrm>
          <a:prstGeom prst="rect">
            <a:avLst/>
          </a:prstGeom>
        </p:spPr>
        <p:txBody>
          <a:bodyPr lIns="0" tIns="0" rIns="0" bIns="0" numCol="1" spcCol="216000"/>
          <a:lstStyle>
            <a:lvl1pPr marL="0" marR="0" indent="0" algn="l" defTabSz="606425" rtl="0" eaLnBrk="1" fontAlgn="base" latinLnBrk="0" hangingPunct="1">
              <a:lnSpc>
                <a:spcPts val="2000"/>
              </a:lnSpc>
              <a:spcBef>
                <a:spcPts val="0"/>
              </a:spcBef>
              <a:spcAft>
                <a:spcPct val="0"/>
              </a:spcAft>
              <a:buClrTx/>
              <a:buSzTx/>
              <a:buFontTx/>
              <a:buNone/>
              <a:tabLst/>
              <a:defRPr sz="2000" b="0" i="0" baseline="0">
                <a:solidFill>
                  <a:schemeClr val="tx1"/>
                </a:solidFill>
                <a:latin typeface="+mn-lt"/>
                <a:ea typeface="Tahoma"/>
                <a:cs typeface="Tahoma"/>
              </a:defRPr>
            </a:lvl1pPr>
          </a:lstStyle>
          <a:p>
            <a:pPr lvl="0"/>
            <a:r>
              <a:rPr lang="en-US"/>
              <a:t>Click to edit Master text styles</a:t>
            </a:r>
          </a:p>
        </p:txBody>
      </p:sp>
      <p:sp>
        <p:nvSpPr>
          <p:cNvPr id="3" name="Chart Placeholder 2"/>
          <p:cNvSpPr>
            <a:spLocks noGrp="1"/>
          </p:cNvSpPr>
          <p:nvPr>
            <p:ph type="chart" sz="quarter" idx="12"/>
          </p:nvPr>
        </p:nvSpPr>
        <p:spPr>
          <a:xfrm>
            <a:off x="4284663" y="1628799"/>
            <a:ext cx="3816350" cy="4464025"/>
          </a:xfrm>
          <a:prstGeom prst="rect">
            <a:avLst/>
          </a:prstGeom>
        </p:spPr>
        <p:txBody>
          <a:bodyPr/>
          <a:lstStyle/>
          <a:p>
            <a:pPr lvl="0"/>
            <a:r>
              <a:rPr lang="en-US" noProof="0"/>
              <a:t>Click icon to add chart</a:t>
            </a:r>
            <a:endParaRPr lang="en-US" noProof="0" dirty="0"/>
          </a:p>
        </p:txBody>
      </p:sp>
    </p:spTree>
    <p:extLst>
      <p:ext uri="{BB962C8B-B14F-4D97-AF65-F5344CB8AC3E}">
        <p14:creationId xmlns:p14="http://schemas.microsoft.com/office/powerpoint/2010/main" val="1628611724"/>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ED979-55B4-3C48-802B-10CF449D32FC}"/>
              </a:ext>
            </a:extLst>
          </p:cNvPr>
          <p:cNvSpPr>
            <a:spLocks noGrp="1"/>
          </p:cNvSpPr>
          <p:nvPr>
            <p:ph type="title"/>
          </p:nvPr>
        </p:nvSpPr>
        <p:spPr>
          <a:xfrm>
            <a:off x="899592" y="692697"/>
            <a:ext cx="7886700" cy="720080"/>
          </a:xfrm>
        </p:spPr>
        <p:txBody>
          <a:bodyPr/>
          <a:lstStyle>
            <a:lvl1pPr>
              <a:defRPr>
                <a:solidFill>
                  <a:srgbClr val="1A9DAC"/>
                </a:solidFill>
              </a:defRPr>
            </a:lvl1pPr>
          </a:lstStyle>
          <a:p>
            <a:r>
              <a:rPr lang="en-US"/>
              <a:t>Click to edit Master title style</a:t>
            </a:r>
            <a:endParaRPr lang="en-US" dirty="0"/>
          </a:p>
        </p:txBody>
      </p:sp>
      <p:sp>
        <p:nvSpPr>
          <p:cNvPr id="4" name="Picture Placeholder 12">
            <a:extLst>
              <a:ext uri="{C183D7F6-B498-43B3-948B-1728B52AA6E4}">
                <adec:decorative xmlns:adec="http://schemas.microsoft.com/office/drawing/2017/decorative" val="1"/>
              </a:ext>
            </a:extLst>
          </p:cNvPr>
          <p:cNvSpPr>
            <a:spLocks noGrp="1"/>
          </p:cNvSpPr>
          <p:nvPr>
            <p:ph type="pic" sz="quarter" idx="13"/>
          </p:nvPr>
        </p:nvSpPr>
        <p:spPr>
          <a:xfrm>
            <a:off x="11215" y="1412776"/>
            <a:ext cx="9144000" cy="5951190"/>
          </a:xfrm>
          <a:prstGeom prst="rect">
            <a:avLst/>
          </a:prstGeom>
        </p:spPr>
        <p:txBody>
          <a:bodyPr/>
          <a:lstStyle/>
          <a:p>
            <a:r>
              <a:rPr lang="en-US"/>
              <a:t>Click icon to add picture</a:t>
            </a:r>
            <a:endParaRPr lang="en-US" dirty="0"/>
          </a:p>
        </p:txBody>
      </p:sp>
    </p:spTree>
    <p:extLst>
      <p:ext uri="{BB962C8B-B14F-4D97-AF65-F5344CB8AC3E}">
        <p14:creationId xmlns:p14="http://schemas.microsoft.com/office/powerpoint/2010/main" val="25068060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AD231-0526-BA4B-A751-485A68D4F146}"/>
              </a:ext>
            </a:extLst>
          </p:cNvPr>
          <p:cNvSpPr>
            <a:spLocks noGrp="1"/>
          </p:cNvSpPr>
          <p:nvPr>
            <p:ph type="title"/>
          </p:nvPr>
        </p:nvSpPr>
        <p:spPr>
          <a:xfrm>
            <a:off x="900112" y="692697"/>
            <a:ext cx="7454131" cy="768356"/>
          </a:xfrm>
        </p:spPr>
        <p:txBody>
          <a:bodyPr/>
          <a:lstStyle>
            <a:lvl1pPr>
              <a:defRPr>
                <a:solidFill>
                  <a:srgbClr val="1A9DAC"/>
                </a:solidFill>
              </a:defRPr>
            </a:lvl1pPr>
          </a:lstStyle>
          <a:p>
            <a:r>
              <a:rPr lang="en-US"/>
              <a:t>Click to edit Master title style</a:t>
            </a:r>
            <a:endParaRPr lang="en-US" dirty="0"/>
          </a:p>
        </p:txBody>
      </p:sp>
      <p:sp>
        <p:nvSpPr>
          <p:cNvPr id="14" name="Picture Placeholder 12">
            <a:extLst>
              <a:ext uri="{C183D7F6-B498-43B3-948B-1728B52AA6E4}">
                <adec:decorative xmlns:adec="http://schemas.microsoft.com/office/drawing/2017/decorative" val="1"/>
              </a:ext>
            </a:extLst>
          </p:cNvPr>
          <p:cNvSpPr>
            <a:spLocks noGrp="1"/>
          </p:cNvSpPr>
          <p:nvPr>
            <p:ph type="pic" sz="quarter" idx="12"/>
          </p:nvPr>
        </p:nvSpPr>
        <p:spPr>
          <a:xfrm>
            <a:off x="0" y="1461052"/>
            <a:ext cx="3024188" cy="5396948"/>
          </a:xfrm>
          <a:prstGeom prst="rect">
            <a:avLst/>
          </a:prstGeom>
        </p:spPr>
        <p:txBody>
          <a:bodyPr/>
          <a:lstStyle/>
          <a:p>
            <a:r>
              <a:rPr lang="en-US"/>
              <a:t>Click icon to add picture</a:t>
            </a:r>
            <a:endParaRPr lang="en-US" dirty="0"/>
          </a:p>
        </p:txBody>
      </p:sp>
      <p:sp>
        <p:nvSpPr>
          <p:cNvPr id="15" name="Picture Placeholder 12">
            <a:extLst>
              <a:ext uri="{C183D7F6-B498-43B3-948B-1728B52AA6E4}">
                <adec:decorative xmlns:adec="http://schemas.microsoft.com/office/drawing/2017/decorative" val="1"/>
              </a:ext>
            </a:extLst>
          </p:cNvPr>
          <p:cNvSpPr>
            <a:spLocks noGrp="1"/>
          </p:cNvSpPr>
          <p:nvPr>
            <p:ph type="pic" sz="quarter" idx="13"/>
          </p:nvPr>
        </p:nvSpPr>
        <p:spPr>
          <a:xfrm>
            <a:off x="3059113" y="1461053"/>
            <a:ext cx="3020316" cy="2650572"/>
          </a:xfrm>
          <a:prstGeom prst="rect">
            <a:avLst/>
          </a:prstGeom>
        </p:spPr>
        <p:txBody>
          <a:bodyPr/>
          <a:lstStyle/>
          <a:p>
            <a:r>
              <a:rPr lang="en-US"/>
              <a:t>Click icon to add picture</a:t>
            </a:r>
          </a:p>
        </p:txBody>
      </p:sp>
      <p:sp>
        <p:nvSpPr>
          <p:cNvPr id="17" name="Picture Placeholder 12">
            <a:extLst>
              <a:ext uri="{C183D7F6-B498-43B3-948B-1728B52AA6E4}">
                <adec:decorative xmlns:adec="http://schemas.microsoft.com/office/drawing/2017/decorative" val="1"/>
              </a:ext>
            </a:extLst>
          </p:cNvPr>
          <p:cNvSpPr>
            <a:spLocks noGrp="1"/>
          </p:cNvSpPr>
          <p:nvPr>
            <p:ph type="pic" sz="quarter" idx="14"/>
          </p:nvPr>
        </p:nvSpPr>
        <p:spPr>
          <a:xfrm>
            <a:off x="3059113" y="4149725"/>
            <a:ext cx="3020316" cy="2708275"/>
          </a:xfrm>
          <a:prstGeom prst="rect">
            <a:avLst/>
          </a:prstGeom>
        </p:spPr>
        <p:txBody>
          <a:bodyPr/>
          <a:lstStyle/>
          <a:p>
            <a:r>
              <a:rPr lang="en-US"/>
              <a:t>Click icon to add picture</a:t>
            </a:r>
          </a:p>
        </p:txBody>
      </p:sp>
      <p:sp>
        <p:nvSpPr>
          <p:cNvPr id="13" name="Picture Placeholder 12">
            <a:extLst>
              <a:ext uri="{C183D7F6-B498-43B3-948B-1728B52AA6E4}">
                <adec:decorative xmlns:adec="http://schemas.microsoft.com/office/drawing/2017/decorative" val="1"/>
              </a:ext>
            </a:extLst>
          </p:cNvPr>
          <p:cNvSpPr>
            <a:spLocks noGrp="1"/>
          </p:cNvSpPr>
          <p:nvPr>
            <p:ph type="pic" sz="quarter" idx="11"/>
          </p:nvPr>
        </p:nvSpPr>
        <p:spPr>
          <a:xfrm>
            <a:off x="6118225" y="1461052"/>
            <a:ext cx="3025775" cy="5396948"/>
          </a:xfrm>
          <a:prstGeom prst="rect">
            <a:avLst/>
          </a:prstGeom>
        </p:spPr>
        <p:txBody>
          <a:bodyPr/>
          <a:lstStyle/>
          <a:p>
            <a:r>
              <a:rPr lang="en-US"/>
              <a:t>Click icon to add picture</a:t>
            </a:r>
            <a:endParaRPr lang="en-US" dirty="0"/>
          </a:p>
        </p:txBody>
      </p:sp>
    </p:spTree>
    <p:extLst>
      <p:ext uri="{BB962C8B-B14F-4D97-AF65-F5344CB8AC3E}">
        <p14:creationId xmlns:p14="http://schemas.microsoft.com/office/powerpoint/2010/main" val="1974219801"/>
      </p:ext>
    </p:extLst>
  </p:cSld>
  <p:clrMapOvr>
    <a:masterClrMapping/>
  </p:clrMapOvr>
  <p:transition spd="slow">
    <p:fade/>
  </p:transition>
  <p:extLst>
    <p:ext uri="{DCECCB84-F9BA-43D5-87BE-67443E8EF086}">
      <p15:sldGuideLst xmlns:p15="http://schemas.microsoft.com/office/powerpoint/2012/main">
        <p15:guide id="1" orient="horz" pos="332" userDrawn="1">
          <p15:clr>
            <a:srgbClr val="FBAE40"/>
          </p15:clr>
        </p15:guide>
        <p15:guide id="2" pos="2880" userDrawn="1">
          <p15:clr>
            <a:srgbClr val="FBAE40"/>
          </p15:clr>
        </p15:guide>
        <p15:guide id="4" pos="3833" userDrawn="1">
          <p15:clr>
            <a:srgbClr val="FBAE40"/>
          </p15:clr>
        </p15:guide>
        <p15:guide id="5" orient="horz" pos="2614" userDrawn="1">
          <p15:clr>
            <a:srgbClr val="FBAE40"/>
          </p15:clr>
        </p15:guide>
        <p15:guide id="6" pos="567" userDrawn="1">
          <p15:clr>
            <a:srgbClr val="FBAE40"/>
          </p15:clr>
        </p15:guide>
        <p15:guide id="8" pos="1927" userDrawn="1">
          <p15:clr>
            <a:srgbClr val="FBAE40"/>
          </p15:clr>
        </p15:guide>
        <p15:guide id="9" pos="3854" userDrawn="1">
          <p15:clr>
            <a:srgbClr val="FBAE40"/>
          </p15:clr>
        </p15:guide>
        <p15:guide id="10" orient="horz" pos="259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E2A74-33A9-1E47-9EBD-B4B8BA3C3C75}"/>
              </a:ext>
            </a:extLst>
          </p:cNvPr>
          <p:cNvSpPr>
            <a:spLocks noGrp="1"/>
          </p:cNvSpPr>
          <p:nvPr>
            <p:ph type="title"/>
          </p:nvPr>
        </p:nvSpPr>
        <p:spPr>
          <a:xfrm>
            <a:off x="458065" y="692696"/>
            <a:ext cx="7886700" cy="768356"/>
          </a:xfrm>
        </p:spPr>
        <p:txBody>
          <a:bodyPr/>
          <a:lstStyle/>
          <a:p>
            <a:r>
              <a:rPr lang="en-US"/>
              <a:t>Click to edit Master title style</a:t>
            </a:r>
            <a:endParaRPr lang="en-US" dirty="0"/>
          </a:p>
        </p:txBody>
      </p:sp>
      <p:sp>
        <p:nvSpPr>
          <p:cNvPr id="8" name="Text Placeholder 5"/>
          <p:cNvSpPr>
            <a:spLocks noGrp="1"/>
          </p:cNvSpPr>
          <p:nvPr>
            <p:ph type="body" sz="quarter" idx="15" hasCustomPrompt="1"/>
          </p:nvPr>
        </p:nvSpPr>
        <p:spPr>
          <a:xfrm>
            <a:off x="458065" y="1461052"/>
            <a:ext cx="2547073" cy="4536504"/>
          </a:xfrm>
          <a:prstGeom prst="rect">
            <a:avLst/>
          </a:prstGeom>
        </p:spPr>
        <p:txBody>
          <a:bodyPr lIns="0" tIns="0" rIns="0" bIns="0" numCol="1" spcCol="216000"/>
          <a:lstStyle>
            <a:lvl1pPr marL="285750" marR="0" indent="-285750" algn="l" defTabSz="606425" rtl="0" eaLnBrk="1" fontAlgn="base" latinLnBrk="0" hangingPunct="1">
              <a:lnSpc>
                <a:spcPts val="2000"/>
              </a:lnSpc>
              <a:spcBef>
                <a:spcPts val="0"/>
              </a:spcBef>
              <a:spcAft>
                <a:spcPct val="0"/>
              </a:spcAft>
              <a:buClr>
                <a:srgbClr val="1A9DAC"/>
              </a:buClr>
              <a:buSzTx/>
              <a:buFont typeface="Arial" panose="020B0604020202020204" pitchFamily="34" charset="0"/>
              <a:buChar char="•"/>
              <a:tabLst/>
              <a:defRPr sz="2000" b="0" i="0" baseline="0">
                <a:solidFill>
                  <a:schemeClr val="tx1"/>
                </a:solidFill>
                <a:latin typeface="+mn-lt"/>
                <a:ea typeface="Tahoma" panose="020B0604030504040204" pitchFamily="34" charset="0"/>
                <a:cs typeface="Tahoma" panose="020B0604030504040204" pitchFamily="34" charset="0"/>
              </a:defRPr>
            </a:lvl1pPr>
            <a:lvl2pPr marL="541338" indent="-274638">
              <a:buClr>
                <a:srgbClr val="1A9DAC"/>
              </a:buClr>
              <a:buFont typeface="Courier New" panose="02070309020205020404" pitchFamily="49" charset="0"/>
              <a:buChar char="o"/>
              <a:defRPr sz="2000">
                <a:latin typeface="+mn-lt"/>
                <a:ea typeface="Tahoma" panose="020B0604030504040204" pitchFamily="34" charset="0"/>
                <a:cs typeface="Tahoma" panose="020B0604030504040204" pitchFamily="34" charset="0"/>
              </a:defRPr>
            </a:lvl2pPr>
            <a:lvl3pPr marL="808038" indent="-177800">
              <a:buClr>
                <a:srgbClr val="1A9DAC"/>
              </a:buClr>
              <a:buFont typeface="Arial" panose="020B0604020202020204" pitchFamily="34" charset="0"/>
              <a:buChar char="̶"/>
              <a:defRPr sz="2000">
                <a:latin typeface="+mn-lt"/>
                <a:ea typeface="Tahoma" panose="020B0604030504040204" pitchFamily="34" charset="0"/>
                <a:cs typeface="Tahoma" panose="020B0604030504040204" pitchFamily="34" charset="0"/>
              </a:defRPr>
            </a:lvl3pPr>
            <a:lvl4pPr marL="1163638" indent="-301625">
              <a:defRPr sz="2000">
                <a:latin typeface="+mn-lt"/>
                <a:ea typeface="Tahoma" panose="020B0604030504040204" pitchFamily="34" charset="0"/>
                <a:cs typeface="Tahoma" panose="020B0604030504040204" pitchFamily="34" charset="0"/>
              </a:defRPr>
            </a:lvl4pPr>
          </a:lstStyle>
          <a:p>
            <a:pPr lvl="0"/>
            <a:r>
              <a:rPr lang="en-GB" dirty="0"/>
              <a:t>Click to add text</a:t>
            </a:r>
          </a:p>
          <a:p>
            <a:pPr lvl="1"/>
            <a:r>
              <a:rPr lang="en-GB" dirty="0"/>
              <a:t>Second Bullet Point</a:t>
            </a:r>
          </a:p>
          <a:p>
            <a:pPr lvl="2"/>
            <a:r>
              <a:rPr lang="en-GB" dirty="0"/>
              <a:t>Third Bullet Point</a:t>
            </a:r>
          </a:p>
          <a:p>
            <a:pPr lvl="3"/>
            <a:endParaRPr lang="en-GB" dirty="0"/>
          </a:p>
        </p:txBody>
      </p:sp>
      <p:sp>
        <p:nvSpPr>
          <p:cNvPr id="5" name="Picture Placeholder 12">
            <a:extLst>
              <a:ext uri="{C183D7F6-B498-43B3-948B-1728B52AA6E4}">
                <adec:decorative xmlns:adec="http://schemas.microsoft.com/office/drawing/2017/decorative" val="1"/>
              </a:ext>
            </a:extLst>
          </p:cNvPr>
          <p:cNvSpPr>
            <a:spLocks noGrp="1"/>
          </p:cNvSpPr>
          <p:nvPr>
            <p:ph type="pic" sz="quarter" idx="11"/>
          </p:nvPr>
        </p:nvSpPr>
        <p:spPr>
          <a:xfrm>
            <a:off x="3041650" y="1461052"/>
            <a:ext cx="3043238" cy="5396948"/>
          </a:xfrm>
          <a:prstGeom prst="rect">
            <a:avLst/>
          </a:prstGeom>
        </p:spPr>
        <p:txBody>
          <a:bodyPr/>
          <a:lstStyle/>
          <a:p>
            <a:r>
              <a:rPr lang="en-US"/>
              <a:t>Click icon to add picture</a:t>
            </a:r>
            <a:endParaRPr lang="en-US" dirty="0"/>
          </a:p>
        </p:txBody>
      </p:sp>
      <p:sp>
        <p:nvSpPr>
          <p:cNvPr id="6" name="Picture Placeholder 12">
            <a:extLst>
              <a:ext uri="{C183D7F6-B498-43B3-948B-1728B52AA6E4}">
                <adec:decorative xmlns:adec="http://schemas.microsoft.com/office/drawing/2017/decorative" val="1"/>
              </a:ext>
            </a:extLst>
          </p:cNvPr>
          <p:cNvSpPr>
            <a:spLocks noGrp="1"/>
          </p:cNvSpPr>
          <p:nvPr>
            <p:ph type="pic" sz="quarter" idx="13"/>
          </p:nvPr>
        </p:nvSpPr>
        <p:spPr>
          <a:xfrm>
            <a:off x="6121400" y="1461053"/>
            <a:ext cx="3022599" cy="2650572"/>
          </a:xfrm>
          <a:prstGeom prst="rect">
            <a:avLst/>
          </a:prstGeom>
        </p:spPr>
        <p:txBody>
          <a:bodyPr/>
          <a:lstStyle/>
          <a:p>
            <a:r>
              <a:rPr lang="en-US"/>
              <a:t>Click icon to add picture</a:t>
            </a:r>
            <a:endParaRPr lang="en-US" dirty="0"/>
          </a:p>
        </p:txBody>
      </p:sp>
      <p:sp>
        <p:nvSpPr>
          <p:cNvPr id="7" name="Picture Placeholder 12">
            <a:extLst>
              <a:ext uri="{C183D7F6-B498-43B3-948B-1728B52AA6E4}">
                <adec:decorative xmlns:adec="http://schemas.microsoft.com/office/drawing/2017/decorative" val="1"/>
              </a:ext>
            </a:extLst>
          </p:cNvPr>
          <p:cNvSpPr>
            <a:spLocks noGrp="1"/>
          </p:cNvSpPr>
          <p:nvPr>
            <p:ph type="pic" sz="quarter" idx="14"/>
          </p:nvPr>
        </p:nvSpPr>
        <p:spPr>
          <a:xfrm>
            <a:off x="6121400" y="4146550"/>
            <a:ext cx="3022600" cy="2711450"/>
          </a:xfrm>
          <a:prstGeom prst="rect">
            <a:avLst/>
          </a:prstGeom>
        </p:spPr>
        <p:txBody>
          <a:bodyPr/>
          <a:lstStyle/>
          <a:p>
            <a:r>
              <a:rPr lang="en-US"/>
              <a:t>Click icon to add picture</a:t>
            </a:r>
            <a:endParaRPr lang="en-US" dirty="0"/>
          </a:p>
        </p:txBody>
      </p:sp>
    </p:spTree>
    <p:extLst>
      <p:ext uri="{BB962C8B-B14F-4D97-AF65-F5344CB8AC3E}">
        <p14:creationId xmlns:p14="http://schemas.microsoft.com/office/powerpoint/2010/main" val="276145381"/>
      </p:ext>
    </p:extLst>
  </p:cSld>
  <p:clrMapOvr>
    <a:masterClrMapping/>
  </p:clrMapOvr>
  <p:transition spd="slow">
    <p:fade/>
  </p:transition>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guide id="3" pos="3856" userDrawn="1">
          <p15:clr>
            <a:srgbClr val="FBAE40"/>
          </p15:clr>
        </p15:guide>
        <p15:guide id="4" pos="3833" userDrawn="1">
          <p15:clr>
            <a:srgbClr val="FBAE40"/>
          </p15:clr>
        </p15:guide>
        <p15:guide id="6" orient="horz" pos="2590" userDrawn="1">
          <p15:clr>
            <a:srgbClr val="FBAE40"/>
          </p15:clr>
        </p15:guide>
        <p15:guide id="7" orient="horz" pos="261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AFF90F4-0461-4994-8ECC-80648A92CC4D}"/>
              </a:ext>
            </a:extLst>
          </p:cNvPr>
          <p:cNvSpPr>
            <a:spLocks noGrp="1"/>
          </p:cNvSpPr>
          <p:nvPr>
            <p:ph type="title"/>
          </p:nvPr>
        </p:nvSpPr>
        <p:spPr>
          <a:xfrm>
            <a:off x="458065" y="692697"/>
            <a:ext cx="7886700" cy="1224136"/>
          </a:xfrm>
        </p:spPr>
        <p:txBody>
          <a:bodyPr/>
          <a:lstStyle/>
          <a:p>
            <a:r>
              <a:rPr lang="en-US"/>
              <a:t>Click to edit Master title style</a:t>
            </a:r>
            <a:endParaRPr lang="en-US" dirty="0"/>
          </a:p>
        </p:txBody>
      </p:sp>
      <p:sp>
        <p:nvSpPr>
          <p:cNvPr id="13" name="Text Placeholder 12"/>
          <p:cNvSpPr>
            <a:spLocks noGrp="1"/>
          </p:cNvSpPr>
          <p:nvPr>
            <p:ph type="body" sz="quarter" idx="12"/>
          </p:nvPr>
        </p:nvSpPr>
        <p:spPr>
          <a:xfrm>
            <a:off x="1042988" y="1916832"/>
            <a:ext cx="7058025" cy="3528392"/>
          </a:xfrm>
          <a:prstGeom prst="rect">
            <a:avLst/>
          </a:prstGeom>
        </p:spPr>
        <p:txBody>
          <a:bodyPr/>
          <a:lstStyle>
            <a:lvl1pPr marL="0" indent="0">
              <a:lnSpc>
                <a:spcPts val="3600"/>
              </a:lnSpc>
              <a:buNone/>
              <a:defRPr sz="2800" b="0" i="1" baseline="0">
                <a:solidFill>
                  <a:srgbClr val="1A9DAC"/>
                </a:solidFill>
                <a:latin typeface="+mj-lt"/>
              </a:defRPr>
            </a:lvl1pPr>
            <a:lvl2pPr marL="609600" indent="0">
              <a:lnSpc>
                <a:spcPts val="3600"/>
              </a:lnSpc>
              <a:buNone/>
              <a:defRPr sz="2800" b="0" i="1" baseline="0">
                <a:solidFill>
                  <a:srgbClr val="1A9DAC"/>
                </a:solidFill>
                <a:latin typeface="+mj-lt"/>
              </a:defRPr>
            </a:lvl2pPr>
            <a:lvl3pPr marL="1219200" indent="0">
              <a:lnSpc>
                <a:spcPts val="3600"/>
              </a:lnSpc>
              <a:buNone/>
              <a:defRPr sz="2800" b="0" i="1" baseline="0">
                <a:solidFill>
                  <a:srgbClr val="1A9DAC"/>
                </a:solidFill>
                <a:latin typeface="+mj-lt"/>
              </a:defRPr>
            </a:lvl3pPr>
            <a:lvl4pPr marL="1828800" indent="0">
              <a:lnSpc>
                <a:spcPts val="3600"/>
              </a:lnSpc>
              <a:buNone/>
              <a:defRPr sz="2800" b="0" i="1" baseline="0">
                <a:solidFill>
                  <a:srgbClr val="1A9DAC"/>
                </a:solidFill>
                <a:latin typeface="+mj-lt"/>
              </a:defRPr>
            </a:lvl4pPr>
            <a:lvl5pPr marL="2438400" indent="0">
              <a:lnSpc>
                <a:spcPts val="3600"/>
              </a:lnSpc>
              <a:buNone/>
              <a:defRPr sz="2800" b="0" i="1" baseline="0">
                <a:solidFill>
                  <a:srgbClr val="1A9DAC"/>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14"/>
          <p:cNvSpPr>
            <a:spLocks noGrp="1"/>
          </p:cNvSpPr>
          <p:nvPr>
            <p:ph type="body" sz="quarter" idx="13"/>
          </p:nvPr>
        </p:nvSpPr>
        <p:spPr>
          <a:xfrm>
            <a:off x="1042988" y="5661025"/>
            <a:ext cx="7058025" cy="1196975"/>
          </a:xfrm>
          <a:prstGeom prst="rect">
            <a:avLst/>
          </a:prstGeom>
        </p:spPr>
        <p:txBody>
          <a:bodyPr/>
          <a:lstStyle>
            <a:lvl1pPr marL="0" indent="0" algn="r">
              <a:lnSpc>
                <a:spcPts val="1800"/>
              </a:lnSpc>
              <a:buNone/>
              <a:defRPr sz="1800" baseline="0">
                <a:solidFill>
                  <a:schemeClr val="tx1"/>
                </a:solidFill>
                <a:latin typeface="+mn-lt"/>
              </a:defRPr>
            </a:lvl1pPr>
            <a:lvl2pPr marL="609600" indent="0" algn="r">
              <a:lnSpc>
                <a:spcPts val="1800"/>
              </a:lnSpc>
              <a:buNone/>
              <a:defRPr sz="1800" baseline="0">
                <a:solidFill>
                  <a:schemeClr val="tx1"/>
                </a:solidFill>
                <a:latin typeface="+mn-lt"/>
              </a:defRPr>
            </a:lvl2pPr>
            <a:lvl3pPr marL="1219200" indent="0" algn="r">
              <a:lnSpc>
                <a:spcPts val="1800"/>
              </a:lnSpc>
              <a:buNone/>
              <a:defRPr sz="1800" baseline="0">
                <a:solidFill>
                  <a:schemeClr val="tx1"/>
                </a:solidFill>
                <a:latin typeface="+mn-lt"/>
              </a:defRPr>
            </a:lvl3pPr>
            <a:lvl4pPr marL="1828800" indent="0" algn="r">
              <a:lnSpc>
                <a:spcPts val="1800"/>
              </a:lnSpc>
              <a:buNone/>
              <a:defRPr sz="1800" baseline="0">
                <a:solidFill>
                  <a:schemeClr val="tx1"/>
                </a:solidFill>
                <a:latin typeface="+mn-lt"/>
              </a:defRPr>
            </a:lvl4pPr>
            <a:lvl5pPr marL="2438400" indent="0" algn="r">
              <a:lnSpc>
                <a:spcPts val="1800"/>
              </a:lnSpc>
              <a:buNone/>
              <a:defRPr sz="1800" baseline="0">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1206941"/>
      </p:ext>
    </p:extLst>
  </p:cSld>
  <p:clrMapOvr>
    <a:masterClrMapping/>
  </p:clrMapOvr>
  <p:transition spd="slow">
    <p:fade/>
  </p:transition>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guide id="3" orient="horz" pos="57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BC024-4559-4C02-9AB3-98D956AC73B6}"/>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E8E056E6-17B0-445E-93EC-A3A4B42B212F}"/>
              </a:ext>
            </a:extLst>
          </p:cNvPr>
          <p:cNvSpPr>
            <a:spLocks noGrp="1"/>
          </p:cNvSpPr>
          <p:nvPr>
            <p:ph type="body" sz="quarter" idx="10" hasCustomPrompt="1"/>
          </p:nvPr>
        </p:nvSpPr>
        <p:spPr>
          <a:xfrm>
            <a:off x="467544" y="2349500"/>
            <a:ext cx="4104456" cy="2879725"/>
          </a:xfrm>
          <a:prstGeom prst="rect">
            <a:avLst/>
          </a:prstGeom>
        </p:spPr>
        <p:txBody>
          <a:bodyPr/>
          <a:lstStyle>
            <a:lvl1pPr marL="0" indent="0">
              <a:buFont typeface="Arial" panose="020B0604020202020204" pitchFamily="34" charset="0"/>
              <a:buNone/>
              <a:defRPr sz="13000">
                <a:solidFill>
                  <a:srgbClr val="199DAC"/>
                </a:solidFill>
              </a:defRPr>
            </a:lvl1pPr>
            <a:lvl2pPr marL="609600" indent="0">
              <a:buNone/>
              <a:defRPr>
                <a:solidFill>
                  <a:srgbClr val="16818D"/>
                </a:solidFill>
              </a:defRPr>
            </a:lvl2pPr>
            <a:lvl3pPr marL="1219200" indent="0">
              <a:buNone/>
              <a:defRPr>
                <a:solidFill>
                  <a:srgbClr val="16818D"/>
                </a:solidFill>
              </a:defRPr>
            </a:lvl3pPr>
            <a:lvl4pPr marL="1828800" indent="0">
              <a:buNone/>
              <a:defRPr>
                <a:solidFill>
                  <a:srgbClr val="16818D"/>
                </a:solidFill>
              </a:defRPr>
            </a:lvl4pPr>
            <a:lvl5pPr marL="2438400" indent="0">
              <a:buNone/>
              <a:defRPr>
                <a:solidFill>
                  <a:srgbClr val="16818D"/>
                </a:solidFill>
              </a:defRPr>
            </a:lvl5pPr>
          </a:lstStyle>
          <a:p>
            <a:pPr lvl="0"/>
            <a:r>
              <a:rPr lang="en-US" dirty="0"/>
              <a:t>100%</a:t>
            </a:r>
            <a:endParaRPr lang="en-GB" dirty="0"/>
          </a:p>
        </p:txBody>
      </p:sp>
      <p:sp>
        <p:nvSpPr>
          <p:cNvPr id="6" name="Text Placeholder 5">
            <a:extLst>
              <a:ext uri="{FF2B5EF4-FFF2-40B4-BE49-F238E27FC236}">
                <a16:creationId xmlns:a16="http://schemas.microsoft.com/office/drawing/2014/main" id="{0212DBA2-E4CA-4633-9C0C-58EB9F03F1E2}"/>
              </a:ext>
            </a:extLst>
          </p:cNvPr>
          <p:cNvSpPr>
            <a:spLocks noGrp="1"/>
          </p:cNvSpPr>
          <p:nvPr>
            <p:ph type="body" sz="quarter" idx="11"/>
          </p:nvPr>
        </p:nvSpPr>
        <p:spPr>
          <a:xfrm>
            <a:off x="4716016" y="2349500"/>
            <a:ext cx="3672334" cy="2879725"/>
          </a:xfrm>
          <a:prstGeom prst="rect">
            <a:avLst/>
          </a:prstGeom>
        </p:spPr>
        <p:txBody>
          <a:bodyPr/>
          <a:lstStyle>
            <a:lvl1pPr marL="0" indent="0">
              <a:buNone/>
              <a:defRPr sz="2000">
                <a:solidFill>
                  <a:srgbClr val="199DAC"/>
                </a:solidFill>
              </a:defRPr>
            </a:lvl1pPr>
            <a:lvl2pPr marL="609600" indent="0">
              <a:buNone/>
              <a:defRPr sz="2000">
                <a:solidFill>
                  <a:srgbClr val="199DAC"/>
                </a:solidFill>
              </a:defRPr>
            </a:lvl2pPr>
            <a:lvl3pPr marL="1219200" indent="0">
              <a:buNone/>
              <a:defRPr sz="2000">
                <a:solidFill>
                  <a:srgbClr val="199DAC"/>
                </a:solidFill>
              </a:defRPr>
            </a:lvl3pPr>
            <a:lvl4pPr marL="1828800" indent="0">
              <a:buNone/>
              <a:defRPr sz="2000">
                <a:solidFill>
                  <a:srgbClr val="199DAC"/>
                </a:solidFill>
              </a:defRPr>
            </a:lvl4pPr>
            <a:lvl5pPr marL="2438400" indent="0">
              <a:buNone/>
              <a:defRPr sz="2000">
                <a:solidFill>
                  <a:srgbClr val="199DAC"/>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7">
            <a:extLst>
              <a:ext uri="{FF2B5EF4-FFF2-40B4-BE49-F238E27FC236}">
                <a16:creationId xmlns:a16="http://schemas.microsoft.com/office/drawing/2014/main" id="{E6D44D0B-0878-42C4-9A43-6D580C188C57}"/>
              </a:ext>
            </a:extLst>
          </p:cNvPr>
          <p:cNvSpPr>
            <a:spLocks noGrp="1"/>
          </p:cNvSpPr>
          <p:nvPr>
            <p:ph type="body" sz="quarter" idx="12"/>
          </p:nvPr>
        </p:nvSpPr>
        <p:spPr>
          <a:xfrm>
            <a:off x="628650" y="5157192"/>
            <a:ext cx="7472363" cy="792162"/>
          </a:xfrm>
          <a:prstGeom prst="rect">
            <a:avLst/>
          </a:prstGeom>
        </p:spPr>
        <p:txBody>
          <a:bodyPr/>
          <a:lstStyle>
            <a:lvl1pPr marL="0" indent="0" algn="r">
              <a:buNone/>
              <a:defRPr sz="1800"/>
            </a:lvl1pPr>
            <a:lvl2pPr marL="609600" indent="0" algn="r">
              <a:buNone/>
              <a:defRPr sz="1800"/>
            </a:lvl2pPr>
            <a:lvl3pPr marL="1219200" indent="0" algn="r">
              <a:buNone/>
              <a:defRPr sz="1800"/>
            </a:lvl3pPr>
            <a:lvl4pPr marL="1828800" indent="0" algn="r">
              <a:buNone/>
              <a:defRPr sz="1800"/>
            </a:lvl4pPr>
            <a:lvl5pPr marL="2438400" indent="0" algn="r">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46579384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WRF">
    <p:bg>
      <p:bgPr>
        <a:solidFill>
          <a:srgbClr val="F7F4EE"/>
        </a:solidFill>
        <a:effectLst/>
      </p:bgPr>
    </p:bg>
    <p:spTree>
      <p:nvGrpSpPr>
        <p:cNvPr id="1" name=""/>
        <p:cNvGrpSpPr/>
        <p:nvPr/>
      </p:nvGrpSpPr>
      <p:grpSpPr>
        <a:xfrm>
          <a:off x="0" y="0"/>
          <a:ext cx="0" cy="0"/>
          <a:chOff x="0" y="0"/>
          <a:chExt cx="0" cy="0"/>
        </a:xfrm>
      </p:grpSpPr>
      <p:sp>
        <p:nvSpPr>
          <p:cNvPr id="2" name="Shape 0"/>
          <p:cNvSpPr/>
          <p:nvPr/>
        </p:nvSpPr>
        <p:spPr>
          <a:xfrm>
            <a:off x="1" y="6711696"/>
            <a:ext cx="9143771" cy="0"/>
          </a:xfrm>
          <a:prstGeom prst="line">
            <a:avLst/>
          </a:prstGeom>
          <a:noFill/>
          <a:ln w="12700">
            <a:solidFill>
              <a:srgbClr val="D9D2C4"/>
            </a:solidFill>
            <a:prstDash val="solid"/>
          </a:ln>
        </p:spPr>
        <p:txBody>
          <a:bodyPr/>
          <a:lstStyle/>
          <a:p>
            <a:endParaRPr lang="en-GB"/>
          </a:p>
        </p:txBody>
      </p:sp>
      <p:sp>
        <p:nvSpPr>
          <p:cNvPr id="3" name="Text 1"/>
          <p:cNvSpPr/>
          <p:nvPr/>
        </p:nvSpPr>
        <p:spPr>
          <a:xfrm>
            <a:off x="308610" y="6510528"/>
            <a:ext cx="4251960" cy="182880"/>
          </a:xfrm>
          <a:prstGeom prst="rect">
            <a:avLst/>
          </a:prstGeom>
          <a:noFill/>
          <a:ln/>
        </p:spPr>
        <p:txBody>
          <a:bodyPr wrap="square" lIns="0" tIns="0" rIns="0" bIns="0" rtlCol="0" anchor="ctr"/>
          <a:lstStyle/>
          <a:p>
            <a:pPr marL="0" indent="0">
              <a:buNone/>
            </a:pPr>
            <a:r>
              <a:rPr lang="en-US" sz="713" dirty="0">
                <a:solidFill>
                  <a:srgbClr val="6E6A64"/>
                </a:solidFill>
                <a:latin typeface="Arial" pitchFamily="34" charset="0"/>
                <a:ea typeface="Arial" pitchFamily="34" charset="-122"/>
                <a:cs typeface="Arial" pitchFamily="34" charset="-120"/>
              </a:rPr>
              <a:t>WorkReady Finance  |  Pecha Kucha  |  16 × 20 seconds</a:t>
            </a:r>
            <a:endParaRPr lang="en-US" sz="713" dirty="0"/>
          </a:p>
        </p:txBody>
      </p:sp>
      <p:sp>
        <p:nvSpPr>
          <p:cNvPr id="25" name="Slide Number Placeholder 0"/>
          <p:cNvSpPr>
            <a:spLocks noGrp="1"/>
          </p:cNvSpPr>
          <p:nvPr>
            <p:ph type="sldNum" sz="quarter" idx="4294967295"/>
          </p:nvPr>
        </p:nvSpPr>
        <p:spPr>
          <a:xfrm>
            <a:off x="8606790" y="6473952"/>
            <a:ext cx="240030" cy="182880"/>
          </a:xfrm>
          <a:prstGeom prst="rect">
            <a:avLst/>
          </a:prstGeom>
          <a:extLst>
            <a:ext uri="{C572A759-6A51-4108-AA02-DFA0A04FC94B}">
              <ma14:wrappingTextBoxFlag xmlns="" xmlns:ma14="http://schemas.microsoft.com/office/mac/drawingml/2011/main" val="0"/>
            </a:ext>
          </a:extLst>
        </p:spPr>
        <p:txBody>
          <a:bodyPr lIns="0" tIns="0" rIns="0" bIns="0"/>
          <a:lstStyle>
            <a:lvl1pPr>
              <a:defRPr sz="713">
                <a:solidFill>
                  <a:srgbClr val="6E6A64"/>
                </a:solidFill>
                <a:latin typeface="Arial"/>
                <a:ea typeface="Arial"/>
                <a:cs typeface="Arial"/>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41997286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6773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D7E385-10D3-CC4C-B8C0-4CD9D91D4F44}"/>
              </a:ext>
              <a:ext uri="{C183D7F6-B498-43B3-948B-1728B52AA6E4}">
                <adec:decorative xmlns:adec="http://schemas.microsoft.com/office/drawing/2017/decorative" val="1"/>
              </a:ext>
            </a:extLst>
          </p:cNvPr>
          <p:cNvPicPr>
            <a:picLocks noChangeAspect="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7236296" y="0"/>
            <a:ext cx="1081087"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Placeholder 3">
            <a:extLst>
              <a:ext uri="{FF2B5EF4-FFF2-40B4-BE49-F238E27FC236}">
                <a16:creationId xmlns:a16="http://schemas.microsoft.com/office/drawing/2014/main" id="{3631A212-DAA8-B544-9BA8-9F3465AA8AB6}"/>
              </a:ext>
            </a:extLst>
          </p:cNvPr>
          <p:cNvSpPr>
            <a:spLocks noGrp="1"/>
          </p:cNvSpPr>
          <p:nvPr>
            <p:ph type="title"/>
          </p:nvPr>
        </p:nvSpPr>
        <p:spPr>
          <a:xfrm>
            <a:off x="628650" y="692697"/>
            <a:ext cx="7886700" cy="792088"/>
          </a:xfrm>
          <a:prstGeom prst="rect">
            <a:avLst/>
          </a:prstGeom>
        </p:spPr>
        <p:txBody>
          <a:bodyPr vert="horz" lIns="0" tIns="0" rIns="0" bIns="0" rtlCol="0" anchor="t" anchorCtr="0">
            <a:normAutofit/>
          </a:bodyPr>
          <a:lstStyle/>
          <a:p>
            <a:r>
              <a:rPr lang="en-US"/>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77"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 id="2147483974" r:id="rId14"/>
    <p:sldLayoutId id="2147483976" r:id="rId15"/>
    <p:sldLayoutId id="2147483978" r:id="rId16"/>
    <p:sldLayoutId id="2147483979" r:id="rId17"/>
  </p:sldLayoutIdLst>
  <p:transition spd="slow">
    <p:fade/>
  </p:transition>
  <p:txStyles>
    <p:titleStyle>
      <a:lvl1pPr algn="l" defTabSz="606425" rtl="0" eaLnBrk="1" fontAlgn="base" hangingPunct="1">
        <a:spcBef>
          <a:spcPct val="0"/>
        </a:spcBef>
        <a:spcAft>
          <a:spcPct val="0"/>
        </a:spcAft>
        <a:defRPr sz="3600" kern="1200">
          <a:solidFill>
            <a:srgbClr val="1A9DAC"/>
          </a:solidFill>
          <a:latin typeface="+mj-lt"/>
          <a:ea typeface="ＭＳ Ｐゴシック" charset="0"/>
          <a:cs typeface="ＭＳ Ｐゴシック" charset="0"/>
        </a:defRPr>
      </a:lvl1pPr>
      <a:lvl2pPr algn="ctr" defTabSz="606425" rtl="0" eaLnBrk="1" fontAlgn="base" hangingPunct="1">
        <a:spcBef>
          <a:spcPct val="0"/>
        </a:spcBef>
        <a:spcAft>
          <a:spcPct val="0"/>
        </a:spcAft>
        <a:defRPr sz="5800">
          <a:solidFill>
            <a:schemeClr val="tx1"/>
          </a:solidFill>
          <a:latin typeface="Calibri" charset="0"/>
          <a:ea typeface="ＭＳ Ｐゴシック" charset="0"/>
          <a:cs typeface="ＭＳ Ｐゴシック" charset="0"/>
        </a:defRPr>
      </a:lvl2pPr>
      <a:lvl3pPr algn="ctr" defTabSz="606425" rtl="0" eaLnBrk="1" fontAlgn="base" hangingPunct="1">
        <a:spcBef>
          <a:spcPct val="0"/>
        </a:spcBef>
        <a:spcAft>
          <a:spcPct val="0"/>
        </a:spcAft>
        <a:defRPr sz="5800">
          <a:solidFill>
            <a:schemeClr val="tx1"/>
          </a:solidFill>
          <a:latin typeface="Calibri" charset="0"/>
          <a:ea typeface="ＭＳ Ｐゴシック" charset="0"/>
          <a:cs typeface="ＭＳ Ｐゴシック" charset="0"/>
        </a:defRPr>
      </a:lvl3pPr>
      <a:lvl4pPr algn="ctr" defTabSz="606425" rtl="0" eaLnBrk="1" fontAlgn="base" hangingPunct="1">
        <a:spcBef>
          <a:spcPct val="0"/>
        </a:spcBef>
        <a:spcAft>
          <a:spcPct val="0"/>
        </a:spcAft>
        <a:defRPr sz="5800">
          <a:solidFill>
            <a:schemeClr val="tx1"/>
          </a:solidFill>
          <a:latin typeface="Calibri" charset="0"/>
          <a:ea typeface="ＭＳ Ｐゴシック" charset="0"/>
          <a:cs typeface="ＭＳ Ｐゴシック" charset="0"/>
        </a:defRPr>
      </a:lvl4pPr>
      <a:lvl5pPr algn="ctr" defTabSz="606425" rtl="0" eaLnBrk="1" fontAlgn="base" hangingPunct="1">
        <a:spcBef>
          <a:spcPct val="0"/>
        </a:spcBef>
        <a:spcAft>
          <a:spcPct val="0"/>
        </a:spcAft>
        <a:defRPr sz="5800">
          <a:solidFill>
            <a:schemeClr val="tx1"/>
          </a:solidFill>
          <a:latin typeface="Calibri" charset="0"/>
          <a:ea typeface="ＭＳ Ｐゴシック" charset="0"/>
          <a:cs typeface="ＭＳ Ｐゴシック" charset="0"/>
        </a:defRPr>
      </a:lvl5pPr>
      <a:lvl6pPr marL="609555" algn="ctr" defTabSz="609555" rtl="0" eaLnBrk="1" fontAlgn="base" hangingPunct="1">
        <a:spcBef>
          <a:spcPct val="0"/>
        </a:spcBef>
        <a:spcAft>
          <a:spcPct val="0"/>
        </a:spcAft>
        <a:defRPr sz="5867">
          <a:solidFill>
            <a:schemeClr val="tx1"/>
          </a:solidFill>
          <a:latin typeface="Calibri" charset="0"/>
          <a:ea typeface="ＭＳ Ｐゴシック" charset="0"/>
          <a:cs typeface="ＭＳ Ｐゴシック" charset="0"/>
        </a:defRPr>
      </a:lvl6pPr>
      <a:lvl7pPr marL="1219110" algn="ctr" defTabSz="609555" rtl="0" eaLnBrk="1" fontAlgn="base" hangingPunct="1">
        <a:spcBef>
          <a:spcPct val="0"/>
        </a:spcBef>
        <a:spcAft>
          <a:spcPct val="0"/>
        </a:spcAft>
        <a:defRPr sz="5867">
          <a:solidFill>
            <a:schemeClr val="tx1"/>
          </a:solidFill>
          <a:latin typeface="Calibri" charset="0"/>
          <a:ea typeface="ＭＳ Ｐゴシック" charset="0"/>
          <a:cs typeface="ＭＳ Ｐゴシック" charset="0"/>
        </a:defRPr>
      </a:lvl7pPr>
      <a:lvl8pPr marL="1828664" algn="ctr" defTabSz="609555" rtl="0" eaLnBrk="1" fontAlgn="base" hangingPunct="1">
        <a:spcBef>
          <a:spcPct val="0"/>
        </a:spcBef>
        <a:spcAft>
          <a:spcPct val="0"/>
        </a:spcAft>
        <a:defRPr sz="5867">
          <a:solidFill>
            <a:schemeClr val="tx1"/>
          </a:solidFill>
          <a:latin typeface="Calibri" charset="0"/>
          <a:ea typeface="ＭＳ Ｐゴシック" charset="0"/>
          <a:cs typeface="ＭＳ Ｐゴシック" charset="0"/>
        </a:defRPr>
      </a:lvl8pPr>
      <a:lvl9pPr marL="2438218" algn="ctr" defTabSz="609555" rtl="0" eaLnBrk="1" fontAlgn="base" hangingPunct="1">
        <a:spcBef>
          <a:spcPct val="0"/>
        </a:spcBef>
        <a:spcAft>
          <a:spcPct val="0"/>
        </a:spcAft>
        <a:defRPr sz="5867">
          <a:solidFill>
            <a:schemeClr val="tx1"/>
          </a:solidFill>
          <a:latin typeface="Calibri" charset="0"/>
          <a:ea typeface="ＭＳ Ｐゴシック" charset="0"/>
          <a:cs typeface="ＭＳ Ｐゴシック" charset="0"/>
        </a:defRPr>
      </a:lvl9pPr>
    </p:titleStyle>
    <p:bodyStyle>
      <a:lvl1pPr marL="454025" indent="-454025" algn="l" defTabSz="606425" rtl="0" eaLnBrk="1" fontAlgn="base" hangingPunct="1">
        <a:spcBef>
          <a:spcPct val="20000"/>
        </a:spcBef>
        <a:spcAft>
          <a:spcPct val="0"/>
        </a:spcAft>
        <a:buFont typeface="Arial" charset="0"/>
        <a:buChar char="•"/>
        <a:defRPr sz="4200" kern="1200">
          <a:solidFill>
            <a:schemeClr val="tx1"/>
          </a:solidFill>
          <a:latin typeface="+mn-lt"/>
          <a:ea typeface="ＭＳ Ｐゴシック" charset="0"/>
          <a:cs typeface="ＭＳ Ｐゴシック" charset="0"/>
        </a:defRPr>
      </a:lvl1pPr>
      <a:lvl2pPr marL="987425" indent="-377825" algn="l" defTabSz="606425" rtl="0" eaLnBrk="1" fontAlgn="base" hangingPunct="1">
        <a:spcBef>
          <a:spcPct val="20000"/>
        </a:spcBef>
        <a:spcAft>
          <a:spcPct val="0"/>
        </a:spcAft>
        <a:buFont typeface="Arial" charset="0"/>
        <a:buChar char="–"/>
        <a:defRPr sz="3700" kern="1200">
          <a:solidFill>
            <a:schemeClr val="tx1"/>
          </a:solidFill>
          <a:latin typeface="+mn-lt"/>
          <a:ea typeface="ＭＳ Ｐゴシック" charset="0"/>
          <a:cs typeface="+mn-cs"/>
        </a:defRPr>
      </a:lvl2pPr>
      <a:lvl3pPr marL="1520825" indent="-301625" algn="l" defTabSz="606425"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mn-cs"/>
        </a:defRPr>
      </a:lvl3pPr>
      <a:lvl4pPr marL="2130425" indent="-301625" algn="l" defTabSz="606425" rtl="0" eaLnBrk="1" fontAlgn="base" hangingPunct="1">
        <a:spcBef>
          <a:spcPct val="20000"/>
        </a:spcBef>
        <a:spcAft>
          <a:spcPct val="0"/>
        </a:spcAft>
        <a:buFont typeface="Arial" charset="0"/>
        <a:buChar char="–"/>
        <a:defRPr sz="2600" kern="1200">
          <a:solidFill>
            <a:schemeClr val="tx1"/>
          </a:solidFill>
          <a:latin typeface="+mn-lt"/>
          <a:ea typeface="ＭＳ Ｐゴシック" charset="0"/>
          <a:cs typeface="+mn-cs"/>
        </a:defRPr>
      </a:lvl4pPr>
      <a:lvl5pPr marL="2740025" indent="-301625" algn="l" defTabSz="606425" rtl="0" eaLnBrk="1" fontAlgn="base" hangingPunct="1">
        <a:spcBef>
          <a:spcPct val="20000"/>
        </a:spcBef>
        <a:spcAft>
          <a:spcPct val="0"/>
        </a:spcAft>
        <a:buFont typeface="Arial" charset="0"/>
        <a:buChar char="»"/>
        <a:defRPr sz="2600" kern="1200">
          <a:solidFill>
            <a:schemeClr val="tx1"/>
          </a:solidFill>
          <a:latin typeface="+mn-lt"/>
          <a:ea typeface="ＭＳ Ｐゴシック" charset="0"/>
          <a:cs typeface="+mn-cs"/>
        </a:defRPr>
      </a:lvl5pPr>
      <a:lvl6pPr marL="3352548" indent="-304776" algn="l" defTabSz="609555" rtl="0" eaLnBrk="1" latinLnBrk="0" hangingPunct="1">
        <a:spcBef>
          <a:spcPct val="20000"/>
        </a:spcBef>
        <a:buFont typeface="Arial"/>
        <a:buChar char="•"/>
        <a:defRPr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55" rtl="0" eaLnBrk="1" latinLnBrk="0" hangingPunct="1">
        <a:defRPr sz="2400" kern="1200">
          <a:solidFill>
            <a:schemeClr val="tx1"/>
          </a:solidFill>
          <a:latin typeface="+mn-lt"/>
          <a:ea typeface="+mn-ea"/>
          <a:cs typeface="+mn-cs"/>
        </a:defRPr>
      </a:lvl1pPr>
      <a:lvl2pPr marL="609555" algn="l" defTabSz="609555" rtl="0" eaLnBrk="1" latinLnBrk="0" hangingPunct="1">
        <a:defRPr sz="2400" kern="1200">
          <a:solidFill>
            <a:schemeClr val="tx1"/>
          </a:solidFill>
          <a:latin typeface="+mn-lt"/>
          <a:ea typeface="+mn-ea"/>
          <a:cs typeface="+mn-cs"/>
        </a:defRPr>
      </a:lvl2pPr>
      <a:lvl3pPr marL="1219110" algn="l" defTabSz="609555" rtl="0" eaLnBrk="1" latinLnBrk="0" hangingPunct="1">
        <a:defRPr sz="2400" kern="1200">
          <a:solidFill>
            <a:schemeClr val="tx1"/>
          </a:solidFill>
          <a:latin typeface="+mn-lt"/>
          <a:ea typeface="+mn-ea"/>
          <a:cs typeface="+mn-cs"/>
        </a:defRPr>
      </a:lvl3pPr>
      <a:lvl4pPr marL="1828664" algn="l" defTabSz="609555" rtl="0" eaLnBrk="1" latinLnBrk="0" hangingPunct="1">
        <a:defRPr sz="2400" kern="1200">
          <a:solidFill>
            <a:schemeClr val="tx1"/>
          </a:solidFill>
          <a:latin typeface="+mn-lt"/>
          <a:ea typeface="+mn-ea"/>
          <a:cs typeface="+mn-cs"/>
        </a:defRPr>
      </a:lvl4pPr>
      <a:lvl5pPr marL="2438218" algn="l" defTabSz="609555" rtl="0" eaLnBrk="1" latinLnBrk="0" hangingPunct="1">
        <a:defRPr sz="2400" kern="1200">
          <a:solidFill>
            <a:schemeClr val="tx1"/>
          </a:solidFill>
          <a:latin typeface="+mn-lt"/>
          <a:ea typeface="+mn-ea"/>
          <a:cs typeface="+mn-cs"/>
        </a:defRPr>
      </a:lvl5pPr>
      <a:lvl6pPr marL="3047772" algn="l" defTabSz="609555" rtl="0" eaLnBrk="1" latinLnBrk="0" hangingPunct="1">
        <a:defRPr sz="2400" kern="1200">
          <a:solidFill>
            <a:schemeClr val="tx1"/>
          </a:solidFill>
          <a:latin typeface="+mn-lt"/>
          <a:ea typeface="+mn-ea"/>
          <a:cs typeface="+mn-cs"/>
        </a:defRPr>
      </a:lvl6pPr>
      <a:lvl7pPr marL="3657327" algn="l" defTabSz="609555" rtl="0" eaLnBrk="1" latinLnBrk="0" hangingPunct="1">
        <a:defRPr sz="2400" kern="1200">
          <a:solidFill>
            <a:schemeClr val="tx1"/>
          </a:solidFill>
          <a:latin typeface="+mn-lt"/>
          <a:ea typeface="+mn-ea"/>
          <a:cs typeface="+mn-cs"/>
        </a:defRPr>
      </a:lvl7pPr>
      <a:lvl8pPr marL="4266880" algn="l" defTabSz="609555" rtl="0" eaLnBrk="1" latinLnBrk="0" hangingPunct="1">
        <a:defRPr sz="2400" kern="1200">
          <a:solidFill>
            <a:schemeClr val="tx1"/>
          </a:solidFill>
          <a:latin typeface="+mn-lt"/>
          <a:ea typeface="+mn-ea"/>
          <a:cs typeface="+mn-cs"/>
        </a:defRPr>
      </a:lvl8pPr>
      <a:lvl9pPr marL="4876435" algn="l" defTabSz="60955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sJDTBV8_RgoR6BIsjnGnhQHaE7"/><Relationship Id="rId2" Type="http://schemas.openxmlformats.org/officeDocument/2006/relationships/image" Target="../media/image6.SWxU-werSEXYs7iOvcIqlwHaE8"/><Relationship Id="rId1" Type="http://schemas.openxmlformats.org/officeDocument/2006/relationships/slideLayout" Target="../slideLayouts/slideLayout3.xml"/><Relationship Id="rId4" Type="http://schemas.openxmlformats.org/officeDocument/2006/relationships/image" Target="../media/image8.lENeIAQD0LJcJJA5Oum89QHaF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package" Target="../embeddings/Microsoft_Excel_Worksheet.xlsx"/><Relationship Id="rId1" Type="http://schemas.openxmlformats.org/officeDocument/2006/relationships/slideLayout" Target="../slideLayouts/slideLayout4.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package" Target="../embeddings/Microsoft_Excel_Worksheet1.xlsx"/><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20.tm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99DA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4D975-E46C-4FBD-9BFF-3391E890B713}"/>
              </a:ext>
            </a:extLst>
          </p:cNvPr>
          <p:cNvSpPr>
            <a:spLocks noGrp="1"/>
          </p:cNvSpPr>
          <p:nvPr>
            <p:ph type="title"/>
          </p:nvPr>
        </p:nvSpPr>
        <p:spPr/>
        <p:txBody>
          <a:bodyPr/>
          <a:lstStyle/>
          <a:p>
            <a:r>
              <a:rPr lang="en-GB" dirty="0"/>
              <a:t>Gamifying Finance Education: Using AI to Create Engaging and Authentic Learning </a:t>
            </a:r>
          </a:p>
        </p:txBody>
      </p:sp>
      <p:sp>
        <p:nvSpPr>
          <p:cNvPr id="3" name="Text Placeholder 2">
            <a:extLst>
              <a:ext uri="{FF2B5EF4-FFF2-40B4-BE49-F238E27FC236}">
                <a16:creationId xmlns:a16="http://schemas.microsoft.com/office/drawing/2014/main" id="{43A97C58-C14E-4090-A9F8-CF9724DF0481}"/>
              </a:ext>
            </a:extLst>
          </p:cNvPr>
          <p:cNvSpPr>
            <a:spLocks noGrp="1"/>
          </p:cNvSpPr>
          <p:nvPr>
            <p:ph type="body" sz="quarter" idx="15"/>
          </p:nvPr>
        </p:nvSpPr>
        <p:spPr/>
        <p:txBody>
          <a:bodyPr/>
          <a:lstStyle/>
          <a:p>
            <a:r>
              <a:rPr lang="en-GB" sz="1800" dirty="0"/>
              <a:t>Presented</a:t>
            </a:r>
            <a:r>
              <a:rPr lang="en-GB" dirty="0"/>
              <a:t> by</a:t>
            </a:r>
          </a:p>
        </p:txBody>
      </p:sp>
      <p:sp>
        <p:nvSpPr>
          <p:cNvPr id="4" name="Text Placeholder 3">
            <a:extLst>
              <a:ext uri="{FF2B5EF4-FFF2-40B4-BE49-F238E27FC236}">
                <a16:creationId xmlns:a16="http://schemas.microsoft.com/office/drawing/2014/main" id="{26DD503E-D58C-4CF4-9AF1-A463BA5351B5}"/>
              </a:ext>
            </a:extLst>
          </p:cNvPr>
          <p:cNvSpPr>
            <a:spLocks noGrp="1"/>
          </p:cNvSpPr>
          <p:nvPr>
            <p:ph type="body" sz="quarter" idx="16"/>
          </p:nvPr>
        </p:nvSpPr>
        <p:spPr>
          <a:xfrm>
            <a:off x="346962" y="3140968"/>
            <a:ext cx="1698055" cy="2689440"/>
          </a:xfrm>
        </p:spPr>
        <p:txBody>
          <a:bodyPr/>
          <a:lstStyle/>
          <a:p>
            <a:r>
              <a:rPr lang="en-GB" dirty="0"/>
              <a:t>Dr Yan Zeng</a:t>
            </a:r>
          </a:p>
          <a:p>
            <a:r>
              <a:rPr lang="en-GB" dirty="0"/>
              <a:t>Dr Rui Roberts</a:t>
            </a:r>
          </a:p>
          <a:p>
            <a:r>
              <a:rPr lang="en-GB" dirty="0"/>
              <a:t>Dr Helen Zhang</a:t>
            </a:r>
          </a:p>
          <a:p>
            <a:r>
              <a:rPr lang="en-GB" dirty="0"/>
              <a:t>Dr Xiaojun Luo</a:t>
            </a:r>
          </a:p>
          <a:p>
            <a:endParaRPr lang="en-GB" dirty="0"/>
          </a:p>
        </p:txBody>
      </p:sp>
      <p:sp>
        <p:nvSpPr>
          <p:cNvPr id="6" name="Text Placeholder 5">
            <a:extLst>
              <a:ext uri="{FF2B5EF4-FFF2-40B4-BE49-F238E27FC236}">
                <a16:creationId xmlns:a16="http://schemas.microsoft.com/office/drawing/2014/main" id="{D54F8BEE-7710-42A4-AA6A-772F79F04529}"/>
              </a:ext>
            </a:extLst>
          </p:cNvPr>
          <p:cNvSpPr>
            <a:spLocks noGrp="1"/>
          </p:cNvSpPr>
          <p:nvPr>
            <p:ph type="body" sz="quarter" idx="18"/>
          </p:nvPr>
        </p:nvSpPr>
        <p:spPr>
          <a:xfrm>
            <a:off x="119589" y="5373216"/>
            <a:ext cx="1698055" cy="345828"/>
          </a:xfrm>
        </p:spPr>
        <p:txBody>
          <a:bodyPr/>
          <a:lstStyle/>
          <a:p>
            <a:r>
              <a:rPr lang="en-GB" sz="1800" dirty="0"/>
              <a:t>Date 02 Sep 2026</a:t>
            </a:r>
            <a:endParaRPr lang="en-GB" dirty="0"/>
          </a:p>
        </p:txBody>
      </p:sp>
      <p:sp>
        <p:nvSpPr>
          <p:cNvPr id="8" name="Text 6">
            <a:extLst>
              <a:ext uri="{FF2B5EF4-FFF2-40B4-BE49-F238E27FC236}">
                <a16:creationId xmlns:a16="http://schemas.microsoft.com/office/drawing/2014/main" id="{88C741CE-6AA0-E2E7-F0AA-820E3EB0A9EA}"/>
              </a:ext>
            </a:extLst>
          </p:cNvPr>
          <p:cNvSpPr/>
          <p:nvPr/>
        </p:nvSpPr>
        <p:spPr>
          <a:xfrm>
            <a:off x="438912" y="6021288"/>
            <a:ext cx="8412480" cy="635544"/>
          </a:xfrm>
          <a:prstGeom prst="rect">
            <a:avLst/>
          </a:prstGeom>
          <a:noFill/>
          <a:ln/>
        </p:spPr>
        <p:txBody>
          <a:bodyPr wrap="square" lIns="0" tIns="0" rIns="0" bIns="0" rtlCol="0" anchor="ctr">
            <a:noAutofit/>
          </a:bodyPr>
          <a:lstStyle/>
          <a:p>
            <a:pPr marL="0" indent="0" algn="r">
              <a:buNone/>
            </a:pPr>
            <a:r>
              <a:rPr lang="en-US" sz="1600" dirty="0">
                <a:solidFill>
                  <a:srgbClr val="F7F4EE"/>
                </a:solidFill>
                <a:latin typeface="Arial" pitchFamily="34" charset="0"/>
                <a:ea typeface="Arial" pitchFamily="34" charset="-122"/>
                <a:cs typeface="Arial" pitchFamily="34" charset="-120"/>
              </a:rPr>
              <a:t>UWE Bristol  |  WorkReady Finance  |  Pecha Kucha</a:t>
            </a:r>
            <a:endParaRPr lang="en-US" sz="1600" dirty="0"/>
          </a:p>
        </p:txBody>
      </p:sp>
      <p:grpSp>
        <p:nvGrpSpPr>
          <p:cNvPr id="12" name="Group 11">
            <a:extLst>
              <a:ext uri="{FF2B5EF4-FFF2-40B4-BE49-F238E27FC236}">
                <a16:creationId xmlns:a16="http://schemas.microsoft.com/office/drawing/2014/main" id="{177B9257-9E11-6C2E-D433-B8D77DB591A2}"/>
              </a:ext>
            </a:extLst>
          </p:cNvPr>
          <p:cNvGrpSpPr/>
          <p:nvPr/>
        </p:nvGrpSpPr>
        <p:grpSpPr>
          <a:xfrm>
            <a:off x="0" y="5830408"/>
            <a:ext cx="2736649" cy="1027592"/>
            <a:chOff x="0" y="5830408"/>
            <a:chExt cx="2736649" cy="1027592"/>
          </a:xfrm>
        </p:grpSpPr>
        <p:pic>
          <p:nvPicPr>
            <p:cNvPr id="9" name="Picture 8">
              <a:extLst>
                <a:ext uri="{FF2B5EF4-FFF2-40B4-BE49-F238E27FC236}">
                  <a16:creationId xmlns:a16="http://schemas.microsoft.com/office/drawing/2014/main" id="{AB23A865-1CF8-299E-1491-087F3E295A1B}"/>
                </a:ext>
              </a:extLst>
            </p:cNvPr>
            <p:cNvPicPr>
              <a:picLocks noChangeAspect="1"/>
            </p:cNvPicPr>
            <p:nvPr/>
          </p:nvPicPr>
          <p:blipFill>
            <a:blip r:embed="rId2"/>
            <a:stretch>
              <a:fillRect/>
            </a:stretch>
          </p:blipFill>
          <p:spPr>
            <a:xfrm>
              <a:off x="0" y="5831377"/>
              <a:ext cx="1691640" cy="1015365"/>
            </a:xfrm>
            <a:prstGeom prst="rect">
              <a:avLst/>
            </a:prstGeom>
          </p:spPr>
        </p:pic>
        <p:pic>
          <p:nvPicPr>
            <p:cNvPr id="11" name="Picture 10">
              <a:extLst>
                <a:ext uri="{FF2B5EF4-FFF2-40B4-BE49-F238E27FC236}">
                  <a16:creationId xmlns:a16="http://schemas.microsoft.com/office/drawing/2014/main" id="{F75FC012-F907-7BF8-68F3-F82B20D979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1640" y="5830408"/>
              <a:ext cx="1045009" cy="1027592"/>
            </a:xfrm>
            <a:prstGeom prst="rect">
              <a:avLst/>
            </a:prstGeom>
          </p:spPr>
        </p:pic>
      </p:grpSp>
    </p:spTree>
    <p:extLst>
      <p:ext uri="{BB962C8B-B14F-4D97-AF65-F5344CB8AC3E}">
        <p14:creationId xmlns:p14="http://schemas.microsoft.com/office/powerpoint/2010/main" val="3228679702"/>
      </p:ext>
    </p:extLst>
  </p:cSld>
  <p:clrMapOvr>
    <a:masterClrMapping/>
  </p:clrMapOvr>
  <p:transition spd="slow" advTm="20000">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194E13E-B6EA-B64D-87B1-12226F90C46E}"/>
              </a:ext>
            </a:extLst>
          </p:cNvPr>
          <p:cNvSpPr>
            <a:spLocks noGrp="1"/>
          </p:cNvSpPr>
          <p:nvPr>
            <p:ph type="title"/>
          </p:nvPr>
        </p:nvSpPr>
        <p:spPr/>
        <p:txBody>
          <a:bodyPr/>
          <a:lstStyle/>
          <a:p>
            <a:r>
              <a:rPr lang="en-GB" dirty="0"/>
              <a:t>Who we are</a:t>
            </a:r>
          </a:p>
        </p:txBody>
      </p:sp>
      <p:sp>
        <p:nvSpPr>
          <p:cNvPr id="5" name="Text Placeholder 4">
            <a:extLst>
              <a:ext uri="{FF2B5EF4-FFF2-40B4-BE49-F238E27FC236}">
                <a16:creationId xmlns:a16="http://schemas.microsoft.com/office/drawing/2014/main" id="{7CFB2CE4-BFFD-B715-7267-7D3C791DE255}"/>
              </a:ext>
            </a:extLst>
          </p:cNvPr>
          <p:cNvSpPr>
            <a:spLocks noGrp="1"/>
          </p:cNvSpPr>
          <p:nvPr>
            <p:ph type="body" sz="quarter" idx="11"/>
          </p:nvPr>
        </p:nvSpPr>
        <p:spPr>
          <a:xfrm>
            <a:off x="899591" y="1484784"/>
            <a:ext cx="7560841" cy="4608512"/>
          </a:xfrm>
        </p:spPr>
        <p:txBody>
          <a:bodyPr/>
          <a:lstStyle/>
          <a:p>
            <a:r>
              <a:rPr lang="en-GB" dirty="0"/>
              <a:t>Dr Yan Zeng - Corporate Finance</a:t>
            </a:r>
          </a:p>
          <a:p>
            <a:r>
              <a:rPr lang="en-GB" dirty="0"/>
              <a:t>Dr Rui Roberts - Accounting</a:t>
            </a:r>
          </a:p>
          <a:p>
            <a:r>
              <a:rPr lang="en-GB" dirty="0"/>
              <a:t>Dr Helen Zhang - Investment</a:t>
            </a:r>
          </a:p>
          <a:p>
            <a:r>
              <a:rPr lang="en-GB" dirty="0"/>
              <a:t>Dr Xiaojun Luo - Fintech</a:t>
            </a:r>
          </a:p>
        </p:txBody>
      </p:sp>
      <p:pic>
        <p:nvPicPr>
          <p:cNvPr id="7" name="Picture 6">
            <a:extLst>
              <a:ext uri="{FF2B5EF4-FFF2-40B4-BE49-F238E27FC236}">
                <a16:creationId xmlns:a16="http://schemas.microsoft.com/office/drawing/2014/main" id="{B0ABE66E-8247-A593-763A-CB05466B15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19872" y="3284984"/>
            <a:ext cx="5184576" cy="3469378"/>
          </a:xfrm>
          <a:prstGeom prst="rect">
            <a:avLst/>
          </a:prstGeom>
        </p:spPr>
      </p:pic>
    </p:spTree>
    <p:extLst>
      <p:ext uri="{BB962C8B-B14F-4D97-AF65-F5344CB8AC3E}">
        <p14:creationId xmlns:p14="http://schemas.microsoft.com/office/powerpoint/2010/main" val="22996443"/>
      </p:ext>
    </p:extLst>
  </p:cSld>
  <p:clrMapOvr>
    <a:masterClrMapping/>
  </p:clrMapOvr>
  <p:transition spd="slow" advTm="20000">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61527-9C78-749A-16DF-AC84E0C9226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B5FBAB9-649E-64E7-40E1-2FF3C77FC7D0}"/>
              </a:ext>
            </a:extLst>
          </p:cNvPr>
          <p:cNvSpPr>
            <a:spLocks noGrp="1"/>
          </p:cNvSpPr>
          <p:nvPr>
            <p:ph type="title"/>
          </p:nvPr>
        </p:nvSpPr>
        <p:spPr>
          <a:xfrm>
            <a:off x="565809" y="692696"/>
            <a:ext cx="8244409" cy="1011108"/>
          </a:xfrm>
        </p:spPr>
        <p:txBody>
          <a:bodyPr>
            <a:normAutofit fontScale="90000"/>
          </a:bodyPr>
          <a:lstStyle/>
          <a:p>
            <a:r>
              <a:rPr lang="en-GB" dirty="0"/>
              <a:t>FINANCE EDUCATION FOR WIDER COMMUNITIES</a:t>
            </a:r>
          </a:p>
        </p:txBody>
      </p:sp>
      <p:grpSp>
        <p:nvGrpSpPr>
          <p:cNvPr id="31" name="Group 30">
            <a:extLst>
              <a:ext uri="{FF2B5EF4-FFF2-40B4-BE49-F238E27FC236}">
                <a16:creationId xmlns:a16="http://schemas.microsoft.com/office/drawing/2014/main" id="{78AB58EC-91C0-45BE-CD71-9B76987B8C24}"/>
              </a:ext>
            </a:extLst>
          </p:cNvPr>
          <p:cNvGrpSpPr/>
          <p:nvPr/>
        </p:nvGrpSpPr>
        <p:grpSpPr>
          <a:xfrm>
            <a:off x="611560" y="4567439"/>
            <a:ext cx="2621275" cy="315468"/>
            <a:chOff x="509791" y="4557526"/>
            <a:chExt cx="2621275" cy="315468"/>
          </a:xfrm>
        </p:grpSpPr>
        <p:sp>
          <p:nvSpPr>
            <p:cNvPr id="26" name="Shape 2">
              <a:extLst>
                <a:ext uri="{FF2B5EF4-FFF2-40B4-BE49-F238E27FC236}">
                  <a16:creationId xmlns:a16="http://schemas.microsoft.com/office/drawing/2014/main" id="{405A50BB-E7CB-EDB5-28AC-1D948A7B2004}"/>
                </a:ext>
              </a:extLst>
            </p:cNvPr>
            <p:cNvSpPr/>
            <p:nvPr/>
          </p:nvSpPr>
          <p:spPr>
            <a:xfrm>
              <a:off x="637424" y="4557526"/>
              <a:ext cx="2366010" cy="315468"/>
            </a:xfrm>
            <a:prstGeom prst="roundRect">
              <a:avLst>
                <a:gd name="adj" fmla="val 17391"/>
              </a:avLst>
            </a:prstGeom>
            <a:solidFill>
              <a:srgbClr val="0D6B6A"/>
            </a:solidFill>
            <a:ln w="12700">
              <a:solidFill>
                <a:srgbClr val="0D6B6A"/>
              </a:solidFill>
              <a:prstDash val="solid"/>
            </a:ln>
          </p:spPr>
          <p:txBody>
            <a:bodyPr/>
            <a:lstStyle/>
            <a:p>
              <a:endParaRPr lang="en-GB"/>
            </a:p>
          </p:txBody>
        </p:sp>
        <p:sp>
          <p:nvSpPr>
            <p:cNvPr id="15" name="TextBox 14">
              <a:extLst>
                <a:ext uri="{FF2B5EF4-FFF2-40B4-BE49-F238E27FC236}">
                  <a16:creationId xmlns:a16="http://schemas.microsoft.com/office/drawing/2014/main" id="{6FFA50B9-1243-0D08-FCF0-73BB60ED9333}"/>
                </a:ext>
              </a:extLst>
            </p:cNvPr>
            <p:cNvSpPr txBox="1"/>
            <p:nvPr/>
          </p:nvSpPr>
          <p:spPr>
            <a:xfrm>
              <a:off x="509791" y="4604604"/>
              <a:ext cx="2621275" cy="253916"/>
            </a:xfrm>
            <a:prstGeom prst="rect">
              <a:avLst/>
            </a:prstGeom>
            <a:noFill/>
          </p:spPr>
          <p:txBody>
            <a:bodyPr wrap="square">
              <a:spAutoFit/>
            </a:bodyPr>
            <a:lstStyle/>
            <a:p>
              <a:pPr algn="ctr"/>
              <a:r>
                <a:rPr lang="en-US" sz="1050" b="1" dirty="0">
                  <a:solidFill>
                    <a:schemeClr val="bg1"/>
                  </a:solidFill>
                  <a:latin typeface="Arial" pitchFamily="34" charset="0"/>
                  <a:ea typeface="Arial" pitchFamily="34" charset="-122"/>
                  <a:cs typeface="Arial" pitchFamily="34" charset="-120"/>
                </a:rPr>
                <a:t>JOB SEEKERS</a:t>
              </a:r>
              <a:endParaRPr lang="en-US" sz="1050" dirty="0">
                <a:solidFill>
                  <a:schemeClr val="bg1"/>
                </a:solidFill>
              </a:endParaRPr>
            </a:p>
          </p:txBody>
        </p:sp>
      </p:grpSp>
      <p:grpSp>
        <p:nvGrpSpPr>
          <p:cNvPr id="34" name="Group 33">
            <a:extLst>
              <a:ext uri="{FF2B5EF4-FFF2-40B4-BE49-F238E27FC236}">
                <a16:creationId xmlns:a16="http://schemas.microsoft.com/office/drawing/2014/main" id="{60146794-EC61-9A05-7D56-C76E063445CC}"/>
              </a:ext>
            </a:extLst>
          </p:cNvPr>
          <p:cNvGrpSpPr/>
          <p:nvPr/>
        </p:nvGrpSpPr>
        <p:grpSpPr>
          <a:xfrm>
            <a:off x="3617949" y="4567439"/>
            <a:ext cx="2366010" cy="315468"/>
            <a:chOff x="3707904" y="4557526"/>
            <a:chExt cx="2366010" cy="315468"/>
          </a:xfrm>
        </p:grpSpPr>
        <p:sp>
          <p:nvSpPr>
            <p:cNvPr id="22" name="Shape 4">
              <a:extLst>
                <a:ext uri="{FF2B5EF4-FFF2-40B4-BE49-F238E27FC236}">
                  <a16:creationId xmlns:a16="http://schemas.microsoft.com/office/drawing/2014/main" id="{2B2E0686-5F89-A90B-A69C-3727297ED1F5}"/>
                </a:ext>
              </a:extLst>
            </p:cNvPr>
            <p:cNvSpPr/>
            <p:nvPr/>
          </p:nvSpPr>
          <p:spPr>
            <a:xfrm>
              <a:off x="3707904" y="4557526"/>
              <a:ext cx="2366010" cy="315468"/>
            </a:xfrm>
            <a:prstGeom prst="roundRect">
              <a:avLst>
                <a:gd name="adj" fmla="val 17391"/>
              </a:avLst>
            </a:prstGeom>
            <a:solidFill>
              <a:srgbClr val="E25D4D"/>
            </a:solidFill>
            <a:ln w="12700">
              <a:solidFill>
                <a:srgbClr val="E25D4D"/>
              </a:solidFill>
              <a:prstDash val="solid"/>
            </a:ln>
          </p:spPr>
          <p:txBody>
            <a:bodyPr/>
            <a:lstStyle/>
            <a:p>
              <a:endParaRPr lang="en-GB"/>
            </a:p>
          </p:txBody>
        </p:sp>
        <p:sp>
          <p:nvSpPr>
            <p:cNvPr id="16" name="TextBox 15">
              <a:extLst>
                <a:ext uri="{FF2B5EF4-FFF2-40B4-BE49-F238E27FC236}">
                  <a16:creationId xmlns:a16="http://schemas.microsoft.com/office/drawing/2014/main" id="{02627EB6-C662-4DFE-B9C8-710AC87EFA18}"/>
                </a:ext>
              </a:extLst>
            </p:cNvPr>
            <p:cNvSpPr txBox="1"/>
            <p:nvPr/>
          </p:nvSpPr>
          <p:spPr>
            <a:xfrm>
              <a:off x="3938052" y="4598215"/>
              <a:ext cx="2135862" cy="253916"/>
            </a:xfrm>
            <a:prstGeom prst="rect">
              <a:avLst/>
            </a:prstGeom>
            <a:noFill/>
          </p:spPr>
          <p:txBody>
            <a:bodyPr wrap="square" rtlCol="0">
              <a:spAutoFit/>
            </a:bodyPr>
            <a:lstStyle/>
            <a:p>
              <a:r>
                <a:rPr lang="en-US" sz="1050" b="1" dirty="0">
                  <a:solidFill>
                    <a:schemeClr val="bg1"/>
                  </a:solidFill>
                  <a:latin typeface="Arial" pitchFamily="34" charset="0"/>
                  <a:ea typeface="Arial" pitchFamily="34" charset="-122"/>
                  <a:cs typeface="Arial" pitchFamily="34" charset="-120"/>
                </a:rPr>
                <a:t>SMALL BUSINESS OWNERS</a:t>
              </a:r>
              <a:endParaRPr lang="en-US" sz="1050" dirty="0">
                <a:solidFill>
                  <a:schemeClr val="bg1"/>
                </a:solidFill>
              </a:endParaRPr>
            </a:p>
          </p:txBody>
        </p:sp>
      </p:grpSp>
      <p:grpSp>
        <p:nvGrpSpPr>
          <p:cNvPr id="35" name="Group 34">
            <a:extLst>
              <a:ext uri="{FF2B5EF4-FFF2-40B4-BE49-F238E27FC236}">
                <a16:creationId xmlns:a16="http://schemas.microsoft.com/office/drawing/2014/main" id="{8AB34B47-30D9-4B40-BC71-77E61A3CFA8F}"/>
              </a:ext>
            </a:extLst>
          </p:cNvPr>
          <p:cNvGrpSpPr/>
          <p:nvPr/>
        </p:nvGrpSpPr>
        <p:grpSpPr>
          <a:xfrm>
            <a:off x="6251674" y="4552965"/>
            <a:ext cx="2621275" cy="315468"/>
            <a:chOff x="6326809" y="4536663"/>
            <a:chExt cx="2621275" cy="315468"/>
          </a:xfrm>
        </p:grpSpPr>
        <p:sp>
          <p:nvSpPr>
            <p:cNvPr id="28" name="Shape 6">
              <a:extLst>
                <a:ext uri="{FF2B5EF4-FFF2-40B4-BE49-F238E27FC236}">
                  <a16:creationId xmlns:a16="http://schemas.microsoft.com/office/drawing/2014/main" id="{76085F25-8FA4-E25F-A47B-4B2A16A78401}"/>
                </a:ext>
              </a:extLst>
            </p:cNvPr>
            <p:cNvSpPr/>
            <p:nvPr/>
          </p:nvSpPr>
          <p:spPr>
            <a:xfrm>
              <a:off x="6444208" y="4536663"/>
              <a:ext cx="2366010" cy="315468"/>
            </a:xfrm>
            <a:prstGeom prst="roundRect">
              <a:avLst>
                <a:gd name="adj" fmla="val 17391"/>
              </a:avLst>
            </a:prstGeom>
            <a:solidFill>
              <a:srgbClr val="D8A33B"/>
            </a:solidFill>
            <a:ln w="12700">
              <a:solidFill>
                <a:srgbClr val="D8A33B"/>
              </a:solidFill>
              <a:prstDash val="solid"/>
            </a:ln>
          </p:spPr>
          <p:txBody>
            <a:bodyPr/>
            <a:lstStyle/>
            <a:p>
              <a:endParaRPr lang="en-GB"/>
            </a:p>
          </p:txBody>
        </p:sp>
        <p:sp>
          <p:nvSpPr>
            <p:cNvPr id="20" name="TextBox 19">
              <a:extLst>
                <a:ext uri="{FF2B5EF4-FFF2-40B4-BE49-F238E27FC236}">
                  <a16:creationId xmlns:a16="http://schemas.microsoft.com/office/drawing/2014/main" id="{83A9C4E4-4AC9-C186-BBCF-94AD67B0F719}"/>
                </a:ext>
              </a:extLst>
            </p:cNvPr>
            <p:cNvSpPr txBox="1"/>
            <p:nvPr/>
          </p:nvSpPr>
          <p:spPr>
            <a:xfrm>
              <a:off x="6326809" y="4557526"/>
              <a:ext cx="2621275" cy="253916"/>
            </a:xfrm>
            <a:prstGeom prst="rect">
              <a:avLst/>
            </a:prstGeom>
            <a:noFill/>
          </p:spPr>
          <p:txBody>
            <a:bodyPr wrap="square">
              <a:spAutoFit/>
            </a:bodyPr>
            <a:lstStyle/>
            <a:p>
              <a:pPr algn="ctr"/>
              <a:r>
                <a:rPr lang="en-US" sz="1050" b="1" dirty="0">
                  <a:solidFill>
                    <a:schemeClr val="bg1"/>
                  </a:solidFill>
                  <a:latin typeface="Arial" pitchFamily="34" charset="0"/>
                  <a:ea typeface="Arial" pitchFamily="34" charset="-122"/>
                  <a:cs typeface="Arial" pitchFamily="34" charset="-120"/>
                </a:rPr>
                <a:t>COMMUNITY LEARNERS</a:t>
              </a:r>
              <a:endParaRPr lang="en-US" sz="1050" dirty="0">
                <a:solidFill>
                  <a:schemeClr val="bg1"/>
                </a:solidFill>
              </a:endParaRPr>
            </a:p>
          </p:txBody>
        </p:sp>
      </p:grpSp>
      <p:pic>
        <p:nvPicPr>
          <p:cNvPr id="36" name="Picture 35" descr="Job Seekers | Vigil Connect">
            <a:extLst>
              <a:ext uri="{FF2B5EF4-FFF2-40B4-BE49-F238E27FC236}">
                <a16:creationId xmlns:a16="http://schemas.microsoft.com/office/drawing/2014/main" id="{08018E4C-A2E2-03D1-337B-29C879E457E2}"/>
              </a:ext>
            </a:extLst>
          </p:cNvPr>
          <p:cNvPicPr>
            <a:picLocks noChangeAspect="1"/>
          </p:cNvPicPr>
          <p:nvPr/>
        </p:nvPicPr>
        <p:blipFill>
          <a:blip r:embed="rId2"/>
          <a:stretch>
            <a:fillRect/>
          </a:stretch>
        </p:blipFill>
        <p:spPr>
          <a:xfrm>
            <a:off x="653201" y="2544477"/>
            <a:ext cx="2632788" cy="1755192"/>
          </a:xfrm>
          <a:prstGeom prst="rect">
            <a:avLst/>
          </a:prstGeom>
        </p:spPr>
      </p:pic>
      <p:pic>
        <p:nvPicPr>
          <p:cNvPr id="37" name="Picture 36" descr="Online Courses - Articles &amp; Biography | Entrepreneur">
            <a:extLst>
              <a:ext uri="{FF2B5EF4-FFF2-40B4-BE49-F238E27FC236}">
                <a16:creationId xmlns:a16="http://schemas.microsoft.com/office/drawing/2014/main" id="{24B610C6-A8B6-83B0-1F01-A7110C43C930}"/>
              </a:ext>
            </a:extLst>
          </p:cNvPr>
          <p:cNvPicPr>
            <a:picLocks noChangeAspect="1"/>
          </p:cNvPicPr>
          <p:nvPr/>
        </p:nvPicPr>
        <p:blipFill>
          <a:blip r:embed="rId3"/>
          <a:stretch>
            <a:fillRect/>
          </a:stretch>
        </p:blipFill>
        <p:spPr>
          <a:xfrm>
            <a:off x="3517948" y="2544477"/>
            <a:ext cx="2641146" cy="1755192"/>
          </a:xfrm>
          <a:prstGeom prst="rect">
            <a:avLst/>
          </a:prstGeom>
        </p:spPr>
      </p:pic>
      <p:pic>
        <p:nvPicPr>
          <p:cNvPr id="38" name="Picture 37" descr="Online Learning Community Examples at Louise Chao blog">
            <a:extLst>
              <a:ext uri="{FF2B5EF4-FFF2-40B4-BE49-F238E27FC236}">
                <a16:creationId xmlns:a16="http://schemas.microsoft.com/office/drawing/2014/main" id="{F0CF3C2E-AE46-37F0-4FBD-F562F95FCB53}"/>
              </a:ext>
            </a:extLst>
          </p:cNvPr>
          <p:cNvPicPr>
            <a:picLocks noChangeAspect="1"/>
          </p:cNvPicPr>
          <p:nvPr/>
        </p:nvPicPr>
        <p:blipFill>
          <a:blip r:embed="rId4"/>
          <a:stretch>
            <a:fillRect/>
          </a:stretch>
        </p:blipFill>
        <p:spPr>
          <a:xfrm>
            <a:off x="6346221" y="2544478"/>
            <a:ext cx="2370259" cy="1755192"/>
          </a:xfrm>
          <a:prstGeom prst="rect">
            <a:avLst/>
          </a:prstGeom>
        </p:spPr>
      </p:pic>
    </p:spTree>
    <p:extLst>
      <p:ext uri="{BB962C8B-B14F-4D97-AF65-F5344CB8AC3E}">
        <p14:creationId xmlns:p14="http://schemas.microsoft.com/office/powerpoint/2010/main" val="961649807"/>
      </p:ext>
    </p:extLst>
  </p:cSld>
  <p:clrMapOvr>
    <a:masterClrMapping/>
  </p:clrMapOvr>
  <p:transition spd="slow" advTm="20000">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377190" y="583565"/>
            <a:ext cx="4266818" cy="486283"/>
          </a:xfrm>
          <a:prstGeom prst="rect">
            <a:avLst/>
          </a:prstGeom>
          <a:noFill/>
          <a:ln/>
        </p:spPr>
        <p:txBody>
          <a:bodyPr wrap="square" lIns="0" tIns="0" rIns="0" bIns="0" rtlCol="0" anchor="ctr">
            <a:noAutofit/>
          </a:bodyPr>
          <a:lstStyle/>
          <a:p>
            <a:r>
              <a:rPr lang="en-US" sz="2800" b="1" kern="0" spc="90" dirty="0">
                <a:solidFill>
                  <a:srgbClr val="0D6B6A"/>
                </a:solidFill>
                <a:latin typeface="Arial" pitchFamily="34" charset="0"/>
                <a:ea typeface="Arial" pitchFamily="34" charset="-122"/>
                <a:cs typeface="Arial" pitchFamily="34" charset="-120"/>
              </a:rPr>
              <a:t>THE CHALLENGE</a:t>
            </a:r>
            <a:endParaRPr lang="en-US" sz="2800" dirty="0"/>
          </a:p>
        </p:txBody>
      </p:sp>
      <p:sp>
        <p:nvSpPr>
          <p:cNvPr id="3" name="Text 1"/>
          <p:cNvSpPr/>
          <p:nvPr/>
        </p:nvSpPr>
        <p:spPr>
          <a:xfrm>
            <a:off x="377190" y="1433322"/>
            <a:ext cx="3566160" cy="445770"/>
          </a:xfrm>
          <a:prstGeom prst="rect">
            <a:avLst/>
          </a:prstGeom>
          <a:noFill/>
          <a:ln/>
        </p:spPr>
        <p:txBody>
          <a:bodyPr wrap="square" lIns="0" tIns="0" rIns="0" bIns="0" rtlCol="0" anchor="t">
            <a:normAutofit/>
          </a:bodyPr>
          <a:lstStyle/>
          <a:p>
            <a:r>
              <a:rPr lang="en-US" sz="2325" b="1" dirty="0">
                <a:solidFill>
                  <a:srgbClr val="173137"/>
                </a:solidFill>
                <a:latin typeface="Arial" pitchFamily="34" charset="0"/>
                <a:ea typeface="Arial" pitchFamily="34" charset="-122"/>
                <a:cs typeface="Arial" pitchFamily="34" charset="-120"/>
              </a:rPr>
              <a:t>Finance can feel…</a:t>
            </a:r>
            <a:endParaRPr lang="en-US" sz="2325" dirty="0"/>
          </a:p>
        </p:txBody>
      </p:sp>
      <p:sp>
        <p:nvSpPr>
          <p:cNvPr id="4" name="Shape 2"/>
          <p:cNvSpPr/>
          <p:nvPr/>
        </p:nvSpPr>
        <p:spPr>
          <a:xfrm>
            <a:off x="377190" y="1920240"/>
            <a:ext cx="822960" cy="0"/>
          </a:xfrm>
          <a:prstGeom prst="line">
            <a:avLst/>
          </a:prstGeom>
          <a:noFill/>
          <a:ln w="50800">
            <a:solidFill>
              <a:srgbClr val="E25D4D"/>
            </a:solidFill>
            <a:prstDash val="solid"/>
            <a:headEnd type="none"/>
            <a:tailEnd type="none"/>
          </a:ln>
        </p:spPr>
        <p:txBody>
          <a:bodyPr/>
          <a:lstStyle/>
          <a:p>
            <a:endParaRPr lang="en-GB"/>
          </a:p>
        </p:txBody>
      </p:sp>
      <p:sp>
        <p:nvSpPr>
          <p:cNvPr id="5" name="Shape 3"/>
          <p:cNvSpPr/>
          <p:nvPr/>
        </p:nvSpPr>
        <p:spPr>
          <a:xfrm>
            <a:off x="493776" y="2283714"/>
            <a:ext cx="2592324" cy="2366010"/>
          </a:xfrm>
          <a:prstGeom prst="roundRect">
            <a:avLst>
              <a:gd name="adj" fmla="val 2319"/>
            </a:avLst>
          </a:prstGeom>
          <a:solidFill>
            <a:srgbClr val="EEF1EF"/>
          </a:solidFill>
          <a:ln w="12700">
            <a:solidFill>
              <a:srgbClr val="FFFFFF">
                <a:alpha val="0"/>
              </a:srgbClr>
            </a:solidFill>
            <a:prstDash val="solid"/>
          </a:ln>
        </p:spPr>
        <p:txBody>
          <a:bodyPr/>
          <a:lstStyle/>
          <a:p>
            <a:endParaRPr lang="en-GB"/>
          </a:p>
        </p:txBody>
      </p:sp>
      <p:sp>
        <p:nvSpPr>
          <p:cNvPr id="6" name="Shape 4"/>
          <p:cNvSpPr/>
          <p:nvPr/>
        </p:nvSpPr>
        <p:spPr>
          <a:xfrm>
            <a:off x="1371600" y="2558034"/>
            <a:ext cx="822960" cy="822960"/>
          </a:xfrm>
          <a:prstGeom prst="ellipse">
            <a:avLst/>
          </a:prstGeom>
          <a:solidFill>
            <a:srgbClr val="5A6B70"/>
          </a:solidFill>
          <a:ln w="12700">
            <a:solidFill>
              <a:srgbClr val="5A6B70"/>
            </a:solidFill>
            <a:prstDash val="solid"/>
          </a:ln>
        </p:spPr>
        <p:txBody>
          <a:bodyPr/>
          <a:lstStyle/>
          <a:p>
            <a:endParaRPr lang="en-GB"/>
          </a:p>
        </p:txBody>
      </p:sp>
      <p:sp>
        <p:nvSpPr>
          <p:cNvPr id="7" name="Text 5"/>
          <p:cNvSpPr/>
          <p:nvPr/>
        </p:nvSpPr>
        <p:spPr>
          <a:xfrm>
            <a:off x="1371600" y="2564892"/>
            <a:ext cx="822960" cy="809244"/>
          </a:xfrm>
          <a:prstGeom prst="rect">
            <a:avLst/>
          </a:prstGeom>
          <a:noFill/>
          <a:ln/>
        </p:spPr>
        <p:txBody>
          <a:bodyPr wrap="square" lIns="0" tIns="0" rIns="0" bIns="0" rtlCol="0" anchor="ctr">
            <a:normAutofit/>
          </a:bodyPr>
          <a:lstStyle/>
          <a:p>
            <a:pPr algn="ctr"/>
            <a:r>
              <a:rPr lang="en-US" sz="1980" b="1" dirty="0">
                <a:solidFill>
                  <a:srgbClr val="FFFFFF"/>
                </a:solidFill>
                <a:latin typeface="Arial" pitchFamily="34" charset="0"/>
                <a:ea typeface="Arial" pitchFamily="34" charset="-122"/>
                <a:cs typeface="Arial" pitchFamily="34" charset="-120"/>
              </a:rPr>
              <a:t>Σ</a:t>
            </a:r>
            <a:endParaRPr lang="en-US" sz="1980" dirty="0"/>
          </a:p>
        </p:txBody>
      </p:sp>
      <p:sp>
        <p:nvSpPr>
          <p:cNvPr id="8" name="Text 6"/>
          <p:cNvSpPr/>
          <p:nvPr/>
        </p:nvSpPr>
        <p:spPr>
          <a:xfrm>
            <a:off x="617220" y="3566160"/>
            <a:ext cx="2331720" cy="329184"/>
          </a:xfrm>
          <a:prstGeom prst="rect">
            <a:avLst/>
          </a:prstGeom>
          <a:noFill/>
          <a:ln/>
        </p:spPr>
        <p:txBody>
          <a:bodyPr wrap="square" lIns="0" tIns="0" rIns="0" bIns="0" rtlCol="0" anchor="ctr">
            <a:normAutofit/>
          </a:bodyPr>
          <a:lstStyle/>
          <a:p>
            <a:pPr algn="ctr"/>
            <a:r>
              <a:rPr lang="en-US" sz="1575" b="1" dirty="0">
                <a:solidFill>
                  <a:srgbClr val="173137"/>
                </a:solidFill>
                <a:latin typeface="Arial" pitchFamily="34" charset="0"/>
                <a:ea typeface="Arial" pitchFamily="34" charset="-122"/>
                <a:cs typeface="Arial" pitchFamily="34" charset="-120"/>
              </a:rPr>
              <a:t>ABSTRACT</a:t>
            </a:r>
            <a:endParaRPr lang="en-US" sz="1575" dirty="0"/>
          </a:p>
        </p:txBody>
      </p:sp>
      <p:sp>
        <p:nvSpPr>
          <p:cNvPr id="9" name="Text 7"/>
          <p:cNvSpPr/>
          <p:nvPr/>
        </p:nvSpPr>
        <p:spPr>
          <a:xfrm>
            <a:off x="754380" y="3929634"/>
            <a:ext cx="2057400" cy="445770"/>
          </a:xfrm>
          <a:prstGeom prst="rect">
            <a:avLst/>
          </a:prstGeom>
          <a:noFill/>
          <a:ln/>
        </p:spPr>
        <p:txBody>
          <a:bodyPr wrap="square" lIns="0" tIns="0" rIns="0" bIns="0" rtlCol="0" anchor="t">
            <a:normAutofit/>
          </a:bodyPr>
          <a:lstStyle/>
          <a:p>
            <a:pPr algn="ctr"/>
            <a:r>
              <a:rPr lang="en-US" sz="1088" dirty="0">
                <a:solidFill>
                  <a:srgbClr val="6E6A64"/>
                </a:solidFill>
                <a:latin typeface="Arial" pitchFamily="34" charset="0"/>
                <a:ea typeface="Arial" pitchFamily="34" charset="-122"/>
                <a:cs typeface="Arial" pitchFamily="34" charset="-120"/>
              </a:rPr>
              <a:t>concepts without context</a:t>
            </a:r>
            <a:endParaRPr lang="en-US" sz="1088" dirty="0"/>
          </a:p>
        </p:txBody>
      </p:sp>
      <p:sp>
        <p:nvSpPr>
          <p:cNvPr id="10" name="Shape 8"/>
          <p:cNvSpPr/>
          <p:nvPr/>
        </p:nvSpPr>
        <p:spPr>
          <a:xfrm>
            <a:off x="3346704" y="2283714"/>
            <a:ext cx="2592324" cy="2366010"/>
          </a:xfrm>
          <a:prstGeom prst="roundRect">
            <a:avLst>
              <a:gd name="adj" fmla="val 2319"/>
            </a:avLst>
          </a:prstGeom>
          <a:solidFill>
            <a:srgbClr val="F6E8E3"/>
          </a:solidFill>
          <a:ln w="12700">
            <a:solidFill>
              <a:srgbClr val="FFFFFF">
                <a:alpha val="0"/>
              </a:srgbClr>
            </a:solidFill>
            <a:prstDash val="solid"/>
          </a:ln>
        </p:spPr>
        <p:txBody>
          <a:bodyPr/>
          <a:lstStyle/>
          <a:p>
            <a:endParaRPr lang="en-GB"/>
          </a:p>
        </p:txBody>
      </p:sp>
      <p:sp>
        <p:nvSpPr>
          <p:cNvPr id="11" name="Shape 9"/>
          <p:cNvSpPr/>
          <p:nvPr/>
        </p:nvSpPr>
        <p:spPr>
          <a:xfrm>
            <a:off x="4224528" y="2558034"/>
            <a:ext cx="822960" cy="822960"/>
          </a:xfrm>
          <a:prstGeom prst="ellipse">
            <a:avLst/>
          </a:prstGeom>
          <a:solidFill>
            <a:srgbClr val="E25D4D"/>
          </a:solidFill>
          <a:ln w="12700">
            <a:solidFill>
              <a:srgbClr val="E25D4D"/>
            </a:solidFill>
            <a:prstDash val="solid"/>
          </a:ln>
        </p:spPr>
        <p:txBody>
          <a:bodyPr/>
          <a:lstStyle/>
          <a:p>
            <a:endParaRPr lang="en-GB"/>
          </a:p>
        </p:txBody>
      </p:sp>
      <p:sp>
        <p:nvSpPr>
          <p:cNvPr id="12" name="Text 10"/>
          <p:cNvSpPr/>
          <p:nvPr/>
        </p:nvSpPr>
        <p:spPr>
          <a:xfrm>
            <a:off x="4224528" y="2564892"/>
            <a:ext cx="822960" cy="809244"/>
          </a:xfrm>
          <a:prstGeom prst="rect">
            <a:avLst/>
          </a:prstGeom>
          <a:noFill/>
          <a:ln/>
        </p:spPr>
        <p:txBody>
          <a:bodyPr wrap="square" lIns="0" tIns="0" rIns="0" bIns="0" rtlCol="0" anchor="ctr">
            <a:normAutofit/>
          </a:bodyPr>
          <a:lstStyle/>
          <a:p>
            <a:pPr algn="ctr"/>
            <a:r>
              <a:rPr lang="en-US" sz="1980" b="1" dirty="0">
                <a:solidFill>
                  <a:srgbClr val="FFFFFF"/>
                </a:solidFill>
                <a:latin typeface="Arial" pitchFamily="34" charset="0"/>
                <a:ea typeface="Arial" pitchFamily="34" charset="-122"/>
                <a:cs typeface="Arial" pitchFamily="34" charset="-120"/>
              </a:rPr>
              <a:t>!</a:t>
            </a:r>
            <a:endParaRPr lang="en-US" sz="1980" dirty="0"/>
          </a:p>
        </p:txBody>
      </p:sp>
      <p:sp>
        <p:nvSpPr>
          <p:cNvPr id="13" name="Text 11"/>
          <p:cNvSpPr/>
          <p:nvPr/>
        </p:nvSpPr>
        <p:spPr>
          <a:xfrm>
            <a:off x="3470148" y="3566160"/>
            <a:ext cx="2331720" cy="329184"/>
          </a:xfrm>
          <a:prstGeom prst="rect">
            <a:avLst/>
          </a:prstGeom>
          <a:noFill/>
          <a:ln/>
        </p:spPr>
        <p:txBody>
          <a:bodyPr wrap="square" lIns="0" tIns="0" rIns="0" bIns="0" rtlCol="0" anchor="ctr">
            <a:normAutofit/>
          </a:bodyPr>
          <a:lstStyle/>
          <a:p>
            <a:pPr algn="ctr"/>
            <a:r>
              <a:rPr lang="en-US" sz="1575" b="1" dirty="0">
                <a:solidFill>
                  <a:srgbClr val="173137"/>
                </a:solidFill>
                <a:latin typeface="Arial" pitchFamily="34" charset="0"/>
                <a:ea typeface="Arial" pitchFamily="34" charset="-122"/>
                <a:cs typeface="Arial" pitchFamily="34" charset="-120"/>
              </a:rPr>
              <a:t>INTIMIDATING</a:t>
            </a:r>
            <a:endParaRPr lang="en-US" sz="1575" dirty="0"/>
          </a:p>
        </p:txBody>
      </p:sp>
      <p:sp>
        <p:nvSpPr>
          <p:cNvPr id="14" name="Text 12"/>
          <p:cNvSpPr/>
          <p:nvPr/>
        </p:nvSpPr>
        <p:spPr>
          <a:xfrm>
            <a:off x="3607308" y="3929634"/>
            <a:ext cx="2057400" cy="445770"/>
          </a:xfrm>
          <a:prstGeom prst="rect">
            <a:avLst/>
          </a:prstGeom>
          <a:noFill/>
          <a:ln/>
        </p:spPr>
        <p:txBody>
          <a:bodyPr wrap="square" lIns="0" tIns="0" rIns="0" bIns="0" rtlCol="0" anchor="t">
            <a:normAutofit/>
          </a:bodyPr>
          <a:lstStyle/>
          <a:p>
            <a:pPr algn="ctr"/>
            <a:r>
              <a:rPr lang="en-US" sz="1088" dirty="0">
                <a:solidFill>
                  <a:srgbClr val="6E6A64"/>
                </a:solidFill>
                <a:latin typeface="Arial" pitchFamily="34" charset="0"/>
                <a:ea typeface="Arial" pitchFamily="34" charset="-122"/>
                <a:cs typeface="Arial" pitchFamily="34" charset="-120"/>
              </a:rPr>
              <a:t>fear of getting it wrong</a:t>
            </a:r>
            <a:endParaRPr lang="en-US" sz="1088" dirty="0"/>
          </a:p>
        </p:txBody>
      </p:sp>
      <p:sp>
        <p:nvSpPr>
          <p:cNvPr id="15" name="Shape 13"/>
          <p:cNvSpPr/>
          <p:nvPr/>
        </p:nvSpPr>
        <p:spPr>
          <a:xfrm>
            <a:off x="6199632" y="2283714"/>
            <a:ext cx="2592324" cy="2366010"/>
          </a:xfrm>
          <a:prstGeom prst="roundRect">
            <a:avLst>
              <a:gd name="adj" fmla="val 2319"/>
            </a:avLst>
          </a:prstGeom>
          <a:solidFill>
            <a:srgbClr val="F7EED9"/>
          </a:solidFill>
          <a:ln w="12700">
            <a:solidFill>
              <a:srgbClr val="FFFFFF">
                <a:alpha val="0"/>
              </a:srgbClr>
            </a:solidFill>
            <a:prstDash val="solid"/>
          </a:ln>
        </p:spPr>
        <p:txBody>
          <a:bodyPr/>
          <a:lstStyle/>
          <a:p>
            <a:endParaRPr lang="en-GB"/>
          </a:p>
        </p:txBody>
      </p:sp>
      <p:sp>
        <p:nvSpPr>
          <p:cNvPr id="16" name="Shape 14"/>
          <p:cNvSpPr/>
          <p:nvPr/>
        </p:nvSpPr>
        <p:spPr>
          <a:xfrm>
            <a:off x="7077456" y="2558034"/>
            <a:ext cx="822960" cy="822960"/>
          </a:xfrm>
          <a:prstGeom prst="ellipse">
            <a:avLst/>
          </a:prstGeom>
          <a:solidFill>
            <a:srgbClr val="D8A33B"/>
          </a:solidFill>
          <a:ln w="12700">
            <a:solidFill>
              <a:srgbClr val="D8A33B"/>
            </a:solidFill>
            <a:prstDash val="solid"/>
          </a:ln>
        </p:spPr>
        <p:txBody>
          <a:bodyPr/>
          <a:lstStyle/>
          <a:p>
            <a:endParaRPr lang="en-GB"/>
          </a:p>
        </p:txBody>
      </p:sp>
      <p:sp>
        <p:nvSpPr>
          <p:cNvPr id="17" name="Text 15"/>
          <p:cNvSpPr/>
          <p:nvPr/>
        </p:nvSpPr>
        <p:spPr>
          <a:xfrm>
            <a:off x="7077456" y="2564892"/>
            <a:ext cx="822960" cy="809244"/>
          </a:xfrm>
          <a:prstGeom prst="rect">
            <a:avLst/>
          </a:prstGeom>
          <a:noFill/>
          <a:ln/>
        </p:spPr>
        <p:txBody>
          <a:bodyPr wrap="square" lIns="0" tIns="0" rIns="0" bIns="0" rtlCol="0" anchor="ctr">
            <a:normAutofit/>
          </a:bodyPr>
          <a:lstStyle/>
          <a:p>
            <a:pPr algn="ctr"/>
            <a:r>
              <a:rPr lang="en-US" sz="1980" b="1" dirty="0">
                <a:solidFill>
                  <a:srgbClr val="FFFFFF"/>
                </a:solidFill>
                <a:latin typeface="Arial" pitchFamily="34" charset="0"/>
                <a:ea typeface="Arial" pitchFamily="34" charset="-122"/>
                <a:cs typeface="Arial" pitchFamily="34" charset="-120"/>
              </a:rPr>
              <a:t>…</a:t>
            </a:r>
            <a:endParaRPr lang="en-US" sz="1980" dirty="0"/>
          </a:p>
        </p:txBody>
      </p:sp>
      <p:sp>
        <p:nvSpPr>
          <p:cNvPr id="18" name="Text 16"/>
          <p:cNvSpPr/>
          <p:nvPr/>
        </p:nvSpPr>
        <p:spPr>
          <a:xfrm>
            <a:off x="6323076" y="3566160"/>
            <a:ext cx="2331720" cy="329184"/>
          </a:xfrm>
          <a:prstGeom prst="rect">
            <a:avLst/>
          </a:prstGeom>
          <a:noFill/>
          <a:ln/>
        </p:spPr>
        <p:txBody>
          <a:bodyPr wrap="square" lIns="0" tIns="0" rIns="0" bIns="0" rtlCol="0" anchor="ctr">
            <a:normAutofit/>
          </a:bodyPr>
          <a:lstStyle/>
          <a:p>
            <a:pPr algn="ctr"/>
            <a:r>
              <a:rPr lang="en-US" sz="1575" b="1" dirty="0">
                <a:solidFill>
                  <a:srgbClr val="173137"/>
                </a:solidFill>
                <a:latin typeface="Arial" pitchFamily="34" charset="0"/>
                <a:ea typeface="Arial" pitchFamily="34" charset="-122"/>
                <a:cs typeface="Arial" pitchFamily="34" charset="-120"/>
              </a:rPr>
              <a:t>PASSIVE</a:t>
            </a:r>
            <a:endParaRPr lang="en-US" sz="1575" dirty="0"/>
          </a:p>
        </p:txBody>
      </p:sp>
      <p:sp>
        <p:nvSpPr>
          <p:cNvPr id="19" name="Text 17"/>
          <p:cNvSpPr/>
          <p:nvPr/>
        </p:nvSpPr>
        <p:spPr>
          <a:xfrm>
            <a:off x="6460236" y="3929634"/>
            <a:ext cx="2057400" cy="445770"/>
          </a:xfrm>
          <a:prstGeom prst="rect">
            <a:avLst/>
          </a:prstGeom>
          <a:noFill/>
          <a:ln/>
        </p:spPr>
        <p:txBody>
          <a:bodyPr wrap="square" lIns="0" tIns="0" rIns="0" bIns="0" rtlCol="0" anchor="t">
            <a:normAutofit/>
          </a:bodyPr>
          <a:lstStyle/>
          <a:p>
            <a:pPr algn="ctr"/>
            <a:r>
              <a:rPr lang="en-US" sz="1088" dirty="0">
                <a:solidFill>
                  <a:srgbClr val="6E6A64"/>
                </a:solidFill>
                <a:latin typeface="Arial" pitchFamily="34" charset="0"/>
                <a:ea typeface="Arial" pitchFamily="34" charset="-122"/>
                <a:cs typeface="Arial" pitchFamily="34" charset="-120"/>
              </a:rPr>
              <a:t>listen, copy, calculate</a:t>
            </a:r>
            <a:endParaRPr lang="en-US" sz="1088" dirty="0"/>
          </a:p>
        </p:txBody>
      </p:sp>
      <p:sp>
        <p:nvSpPr>
          <p:cNvPr id="20" name="Text 18"/>
          <p:cNvSpPr/>
          <p:nvPr/>
        </p:nvSpPr>
        <p:spPr>
          <a:xfrm>
            <a:off x="457200" y="4902304"/>
            <a:ext cx="8229600" cy="1035520"/>
          </a:xfrm>
          <a:prstGeom prst="rect">
            <a:avLst/>
          </a:prstGeom>
          <a:noFill/>
          <a:ln/>
        </p:spPr>
        <p:txBody>
          <a:bodyPr wrap="square" lIns="0" tIns="0" rIns="0" bIns="0" rtlCol="0" anchor="ctr">
            <a:normAutofit/>
          </a:bodyPr>
          <a:lstStyle/>
          <a:p>
            <a:pPr algn="ctr"/>
            <a:r>
              <a:rPr lang="en-US" sz="2800" b="1" dirty="0">
                <a:solidFill>
                  <a:srgbClr val="0D6B6A"/>
                </a:solidFill>
                <a:latin typeface="Arial" pitchFamily="34" charset="0"/>
                <a:ea typeface="Arial" pitchFamily="34" charset="-122"/>
                <a:cs typeface="Arial" pitchFamily="34" charset="-120"/>
              </a:rPr>
              <a:t>So we changed the starting point.</a:t>
            </a:r>
            <a:endParaRPr lang="en-US" sz="2800" dirty="0"/>
          </a:p>
        </p:txBody>
      </p:sp>
      <p:sp>
        <p:nvSpPr>
          <p:cNvPr id="25" name="Slide Number Placeholder 0"/>
          <p:cNvSpPr>
            <a:spLocks noGrp="1"/>
          </p:cNvSpPr>
          <p:nvPr>
            <p:ph type="sldNum" sz="quarter" idx="4294967295"/>
          </p:nvPr>
        </p:nvSpPr>
        <p:spPr>
          <a:xfrm>
            <a:off x="11475720" y="6473952"/>
            <a:ext cx="320040" cy="182880"/>
          </a:xfrm>
          <a:prstGeom prst="rect">
            <a:avLst/>
          </a:prstGeom>
          <a:extLst>
            <a:ext uri="{C572A759-6A51-4108-AA02-DFA0A04FC94B}">
              <ma14:wrappingTextBoxFlag xmlns="" xmlns:ma14="http://schemas.microsoft.com/office/mac/drawingml/2011/main" val="0"/>
            </a:ext>
          </a:extLst>
        </p:spPr>
        <p:txBody>
          <a:bodyPr lIns="0" tIns="0" rIns="0" bIns="0"/>
          <a:lstStyle>
            <a:lvl1pPr marL="0" algn="l" defTabSz="914400" rtl="0" eaLnBrk="1" latinLnBrk="0" hangingPunct="1">
              <a:defRPr sz="950" kern="1200">
                <a:solidFill>
                  <a:srgbClr val="6E6A64"/>
                </a:solidFill>
                <a:latin typeface="Arial"/>
                <a:ea typeface="Arial"/>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4</a:t>
            </a:fld>
            <a:endParaRPr lang="en-US"/>
          </a:p>
        </p:txBody>
      </p:sp>
    </p:spTree>
  </p:cSld>
  <p:clrMapOvr>
    <a:masterClrMapping/>
  </p:clrMapOvr>
  <p:transition advTm="2000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20D9D-DAAA-43B0-2A76-2A139CEC0510}"/>
              </a:ext>
            </a:extLst>
          </p:cNvPr>
          <p:cNvSpPr>
            <a:spLocks noGrp="1"/>
          </p:cNvSpPr>
          <p:nvPr>
            <p:ph type="title"/>
          </p:nvPr>
        </p:nvSpPr>
        <p:spPr/>
        <p:txBody>
          <a:bodyPr>
            <a:normAutofit/>
          </a:bodyPr>
          <a:lstStyle/>
          <a:p>
            <a:r>
              <a:rPr lang="en-GB" b="1" dirty="0" err="1"/>
              <a:t>WorkReady</a:t>
            </a:r>
            <a:r>
              <a:rPr lang="en-GB" b="1" dirty="0"/>
              <a:t> Finance in Action</a:t>
            </a:r>
            <a:endParaRPr lang="en-GB" dirty="0"/>
          </a:p>
        </p:txBody>
      </p:sp>
      <p:sp>
        <p:nvSpPr>
          <p:cNvPr id="8" name="Text Placeholder 7">
            <a:extLst>
              <a:ext uri="{FF2B5EF4-FFF2-40B4-BE49-F238E27FC236}">
                <a16:creationId xmlns:a16="http://schemas.microsoft.com/office/drawing/2014/main" id="{C2AD058D-8834-2490-66D7-3654EAE6893F}"/>
              </a:ext>
            </a:extLst>
          </p:cNvPr>
          <p:cNvSpPr>
            <a:spLocks noGrp="1"/>
          </p:cNvSpPr>
          <p:nvPr>
            <p:ph type="body" sz="quarter" idx="11"/>
          </p:nvPr>
        </p:nvSpPr>
        <p:spPr>
          <a:xfrm>
            <a:off x="791579" y="1412776"/>
            <a:ext cx="7560841" cy="4755523"/>
          </a:xfrm>
        </p:spPr>
        <p:txBody>
          <a:bodyPr/>
          <a:lstStyle/>
          <a:p>
            <a:pPr marL="9525" indent="0" algn="just">
              <a:buNone/>
            </a:pPr>
            <a:r>
              <a:rPr lang="en-GB" dirty="0"/>
              <a:t>Learners choose a realistic business scenario, make financial decisions and see how their choices shape business performance.</a:t>
            </a:r>
          </a:p>
          <a:p>
            <a:pPr marL="9525" indent="0" algn="just">
              <a:buNone/>
            </a:pPr>
            <a:endParaRPr lang="en-GB" dirty="0"/>
          </a:p>
          <a:p>
            <a:endParaRPr lang="en-GB" dirty="0"/>
          </a:p>
        </p:txBody>
      </p:sp>
      <p:pic>
        <p:nvPicPr>
          <p:cNvPr id="10" name="Picture 9">
            <a:extLst>
              <a:ext uri="{FF2B5EF4-FFF2-40B4-BE49-F238E27FC236}">
                <a16:creationId xmlns:a16="http://schemas.microsoft.com/office/drawing/2014/main" id="{324E91F6-F29D-0979-1C4B-4049E50E12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611" y="2454873"/>
            <a:ext cx="6984776" cy="3713426"/>
          </a:xfrm>
          <a:prstGeom prst="rect">
            <a:avLst/>
          </a:prstGeom>
        </p:spPr>
      </p:pic>
    </p:spTree>
    <p:extLst>
      <p:ext uri="{BB962C8B-B14F-4D97-AF65-F5344CB8AC3E}">
        <p14:creationId xmlns:p14="http://schemas.microsoft.com/office/powerpoint/2010/main" val="205620550"/>
      </p:ext>
    </p:extLst>
  </p:cSld>
  <p:clrMapOvr>
    <a:masterClrMapping/>
  </p:clrMapOvr>
  <p:transition spd="slow" advTm="20000">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393627" y="767031"/>
            <a:ext cx="4050794" cy="480060"/>
          </a:xfrm>
          <a:prstGeom prst="rect">
            <a:avLst/>
          </a:prstGeom>
          <a:noFill/>
          <a:ln/>
        </p:spPr>
        <p:txBody>
          <a:bodyPr wrap="square" lIns="0" tIns="0" rIns="0" bIns="0" rtlCol="0" anchor="ctr">
            <a:normAutofit/>
          </a:bodyPr>
          <a:lstStyle/>
          <a:p>
            <a:r>
              <a:rPr lang="en-US" sz="2000" b="1" kern="0" spc="90" dirty="0">
                <a:solidFill>
                  <a:srgbClr val="0D6B6A"/>
                </a:solidFill>
                <a:latin typeface="Arial" pitchFamily="34" charset="0"/>
                <a:ea typeface="Arial" pitchFamily="34" charset="-122"/>
                <a:cs typeface="Arial" pitchFamily="34" charset="-120"/>
              </a:rPr>
              <a:t>THE LEARNING ENGINE</a:t>
            </a:r>
            <a:endParaRPr lang="en-US" sz="2000" dirty="0"/>
          </a:p>
        </p:txBody>
      </p:sp>
      <p:sp>
        <p:nvSpPr>
          <p:cNvPr id="3" name="Text 1"/>
          <p:cNvSpPr/>
          <p:nvPr/>
        </p:nvSpPr>
        <p:spPr>
          <a:xfrm>
            <a:off x="377190" y="1419606"/>
            <a:ext cx="3840480" cy="480060"/>
          </a:xfrm>
          <a:prstGeom prst="rect">
            <a:avLst/>
          </a:prstGeom>
          <a:noFill/>
          <a:ln/>
        </p:spPr>
        <p:txBody>
          <a:bodyPr wrap="square" lIns="0" tIns="0" rIns="0" bIns="0" rtlCol="0" anchor="t">
            <a:normAutofit/>
          </a:bodyPr>
          <a:lstStyle/>
          <a:p>
            <a:r>
              <a:rPr lang="en-US" sz="2325" b="1" dirty="0">
                <a:solidFill>
                  <a:srgbClr val="173137"/>
                </a:solidFill>
                <a:latin typeface="Arial" pitchFamily="34" charset="0"/>
                <a:ea typeface="Arial" pitchFamily="34" charset="-122"/>
                <a:cs typeface="Arial" pitchFamily="34" charset="-120"/>
              </a:rPr>
              <a:t>A simple game loop</a:t>
            </a:r>
            <a:endParaRPr lang="en-US" sz="2325" dirty="0"/>
          </a:p>
        </p:txBody>
      </p:sp>
      <p:sp>
        <p:nvSpPr>
          <p:cNvPr id="4" name="Shape 2"/>
          <p:cNvSpPr/>
          <p:nvPr/>
        </p:nvSpPr>
        <p:spPr>
          <a:xfrm>
            <a:off x="377190" y="1940814"/>
            <a:ext cx="754380" cy="0"/>
          </a:xfrm>
          <a:prstGeom prst="line">
            <a:avLst/>
          </a:prstGeom>
          <a:noFill/>
          <a:ln w="50800">
            <a:solidFill>
              <a:srgbClr val="E25D4D"/>
            </a:solidFill>
            <a:prstDash val="solid"/>
            <a:headEnd type="none"/>
            <a:tailEnd type="none"/>
          </a:ln>
        </p:spPr>
        <p:txBody>
          <a:bodyPr/>
          <a:lstStyle/>
          <a:p>
            <a:endParaRPr lang="en-GB"/>
          </a:p>
        </p:txBody>
      </p:sp>
      <p:sp>
        <p:nvSpPr>
          <p:cNvPr id="5" name="Shape 3"/>
          <p:cNvSpPr/>
          <p:nvPr/>
        </p:nvSpPr>
        <p:spPr>
          <a:xfrm>
            <a:off x="3771900" y="2846070"/>
            <a:ext cx="1611630" cy="1611630"/>
          </a:xfrm>
          <a:prstGeom prst="ellipse">
            <a:avLst/>
          </a:prstGeom>
          <a:solidFill>
            <a:srgbClr val="EEF5F3"/>
          </a:solidFill>
          <a:ln w="25400">
            <a:solidFill>
              <a:srgbClr val="0D6B6A"/>
            </a:solidFill>
            <a:prstDash val="solid"/>
          </a:ln>
        </p:spPr>
        <p:txBody>
          <a:bodyPr/>
          <a:lstStyle/>
          <a:p>
            <a:endParaRPr lang="en-GB"/>
          </a:p>
        </p:txBody>
      </p:sp>
      <p:sp>
        <p:nvSpPr>
          <p:cNvPr id="6" name="Text 4"/>
          <p:cNvSpPr/>
          <p:nvPr/>
        </p:nvSpPr>
        <p:spPr>
          <a:xfrm>
            <a:off x="3963924" y="3408426"/>
            <a:ext cx="1234440" cy="329184"/>
          </a:xfrm>
          <a:prstGeom prst="rect">
            <a:avLst/>
          </a:prstGeom>
          <a:noFill/>
          <a:ln/>
        </p:spPr>
        <p:txBody>
          <a:bodyPr wrap="square" lIns="0" tIns="0" rIns="0" bIns="0" rtlCol="0" anchor="ctr">
            <a:normAutofit/>
          </a:bodyPr>
          <a:lstStyle/>
          <a:p>
            <a:pPr algn="ctr"/>
            <a:r>
              <a:rPr lang="en-US" sz="1575" b="1" dirty="0">
                <a:solidFill>
                  <a:srgbClr val="0D6B6A"/>
                </a:solidFill>
                <a:latin typeface="Arial" pitchFamily="34" charset="0"/>
                <a:ea typeface="Arial" pitchFamily="34" charset="-122"/>
                <a:cs typeface="Arial" pitchFamily="34" charset="-120"/>
              </a:rPr>
              <a:t>REFLECT</a:t>
            </a:r>
            <a:endParaRPr lang="en-US" sz="1575" dirty="0"/>
          </a:p>
        </p:txBody>
      </p:sp>
      <p:sp>
        <p:nvSpPr>
          <p:cNvPr id="7" name="Shape 5"/>
          <p:cNvSpPr/>
          <p:nvPr/>
        </p:nvSpPr>
        <p:spPr>
          <a:xfrm>
            <a:off x="685800" y="3120390"/>
            <a:ext cx="788670" cy="788670"/>
          </a:xfrm>
          <a:prstGeom prst="ellipse">
            <a:avLst/>
          </a:prstGeom>
          <a:solidFill>
            <a:srgbClr val="0D6B6A"/>
          </a:solidFill>
          <a:ln w="12700">
            <a:solidFill>
              <a:srgbClr val="0D6B6A"/>
            </a:solidFill>
            <a:prstDash val="solid"/>
          </a:ln>
        </p:spPr>
        <p:txBody>
          <a:bodyPr/>
          <a:lstStyle/>
          <a:p>
            <a:endParaRPr lang="en-GB"/>
          </a:p>
        </p:txBody>
      </p:sp>
      <p:sp>
        <p:nvSpPr>
          <p:cNvPr id="8" name="Text 6"/>
          <p:cNvSpPr/>
          <p:nvPr/>
        </p:nvSpPr>
        <p:spPr>
          <a:xfrm>
            <a:off x="685800" y="3127248"/>
            <a:ext cx="788670" cy="774954"/>
          </a:xfrm>
          <a:prstGeom prst="rect">
            <a:avLst/>
          </a:prstGeom>
          <a:noFill/>
          <a:ln/>
        </p:spPr>
        <p:txBody>
          <a:bodyPr wrap="square" lIns="0" tIns="0" rIns="0" bIns="0" rtlCol="0" anchor="ctr">
            <a:normAutofit/>
          </a:bodyPr>
          <a:lstStyle/>
          <a:p>
            <a:pPr algn="ctr"/>
            <a:r>
              <a:rPr lang="en-US" sz="1898" b="1" dirty="0">
                <a:solidFill>
                  <a:srgbClr val="FFFFFF"/>
                </a:solidFill>
                <a:latin typeface="Arial" pitchFamily="34" charset="0"/>
                <a:ea typeface="Arial" pitchFamily="34" charset="-122"/>
                <a:cs typeface="Arial" pitchFamily="34" charset="-120"/>
              </a:rPr>
              <a:t>1</a:t>
            </a:r>
            <a:endParaRPr lang="en-US" sz="1898" dirty="0"/>
          </a:p>
        </p:txBody>
      </p:sp>
      <p:sp>
        <p:nvSpPr>
          <p:cNvPr id="9" name="Text 7"/>
          <p:cNvSpPr/>
          <p:nvPr/>
        </p:nvSpPr>
        <p:spPr>
          <a:xfrm>
            <a:off x="562356" y="3998214"/>
            <a:ext cx="1042416" cy="260604"/>
          </a:xfrm>
          <a:prstGeom prst="rect">
            <a:avLst/>
          </a:prstGeom>
          <a:noFill/>
          <a:ln/>
        </p:spPr>
        <p:txBody>
          <a:bodyPr wrap="square" lIns="0" tIns="0" rIns="0" bIns="0" rtlCol="0" anchor="ctr">
            <a:normAutofit/>
          </a:bodyPr>
          <a:lstStyle/>
          <a:p>
            <a:pPr algn="ctr"/>
            <a:r>
              <a:rPr lang="en-US" sz="1200" b="1" dirty="0">
                <a:solidFill>
                  <a:srgbClr val="173137"/>
                </a:solidFill>
                <a:latin typeface="Arial" pitchFamily="34" charset="0"/>
                <a:ea typeface="Arial" pitchFamily="34" charset="-122"/>
                <a:cs typeface="Arial" pitchFamily="34" charset="-120"/>
              </a:rPr>
              <a:t>CHOOSE</a:t>
            </a:r>
            <a:endParaRPr lang="en-US" sz="1200" dirty="0"/>
          </a:p>
        </p:txBody>
      </p:sp>
      <p:sp>
        <p:nvSpPr>
          <p:cNvPr id="10" name="Shape 8"/>
          <p:cNvSpPr/>
          <p:nvPr/>
        </p:nvSpPr>
        <p:spPr>
          <a:xfrm>
            <a:off x="2125980" y="2194560"/>
            <a:ext cx="788670" cy="788670"/>
          </a:xfrm>
          <a:prstGeom prst="ellipse">
            <a:avLst/>
          </a:prstGeom>
          <a:solidFill>
            <a:srgbClr val="E25D4D"/>
          </a:solidFill>
          <a:ln w="12700">
            <a:solidFill>
              <a:srgbClr val="E25D4D"/>
            </a:solidFill>
            <a:prstDash val="solid"/>
          </a:ln>
        </p:spPr>
        <p:txBody>
          <a:bodyPr/>
          <a:lstStyle/>
          <a:p>
            <a:endParaRPr lang="en-GB"/>
          </a:p>
        </p:txBody>
      </p:sp>
      <p:sp>
        <p:nvSpPr>
          <p:cNvPr id="11" name="Text 9"/>
          <p:cNvSpPr/>
          <p:nvPr/>
        </p:nvSpPr>
        <p:spPr>
          <a:xfrm>
            <a:off x="2125980" y="2201418"/>
            <a:ext cx="788670" cy="774954"/>
          </a:xfrm>
          <a:prstGeom prst="rect">
            <a:avLst/>
          </a:prstGeom>
          <a:noFill/>
          <a:ln/>
        </p:spPr>
        <p:txBody>
          <a:bodyPr wrap="square" lIns="0" tIns="0" rIns="0" bIns="0" rtlCol="0" anchor="ctr">
            <a:normAutofit/>
          </a:bodyPr>
          <a:lstStyle/>
          <a:p>
            <a:pPr algn="ctr"/>
            <a:r>
              <a:rPr lang="en-US" sz="1898" b="1" dirty="0">
                <a:solidFill>
                  <a:srgbClr val="FFFFFF"/>
                </a:solidFill>
                <a:latin typeface="Arial" pitchFamily="34" charset="0"/>
                <a:ea typeface="Arial" pitchFamily="34" charset="-122"/>
                <a:cs typeface="Arial" pitchFamily="34" charset="-120"/>
              </a:rPr>
              <a:t>2</a:t>
            </a:r>
            <a:endParaRPr lang="en-US" sz="1898" dirty="0"/>
          </a:p>
        </p:txBody>
      </p:sp>
      <p:sp>
        <p:nvSpPr>
          <p:cNvPr id="12" name="Text 10"/>
          <p:cNvSpPr/>
          <p:nvPr/>
        </p:nvSpPr>
        <p:spPr>
          <a:xfrm>
            <a:off x="2002536" y="3072384"/>
            <a:ext cx="1042416" cy="260604"/>
          </a:xfrm>
          <a:prstGeom prst="rect">
            <a:avLst/>
          </a:prstGeom>
          <a:noFill/>
          <a:ln/>
        </p:spPr>
        <p:txBody>
          <a:bodyPr wrap="square" lIns="0" tIns="0" rIns="0" bIns="0" rtlCol="0" anchor="ctr">
            <a:normAutofit/>
          </a:bodyPr>
          <a:lstStyle/>
          <a:p>
            <a:pPr algn="ctr"/>
            <a:r>
              <a:rPr lang="en-US" sz="1200" b="1" dirty="0">
                <a:solidFill>
                  <a:srgbClr val="173137"/>
                </a:solidFill>
                <a:latin typeface="Arial" pitchFamily="34" charset="0"/>
                <a:ea typeface="Arial" pitchFamily="34" charset="-122"/>
                <a:cs typeface="Arial" pitchFamily="34" charset="-120"/>
              </a:rPr>
              <a:t>DECIDE</a:t>
            </a:r>
            <a:endParaRPr lang="en-US" sz="1200" dirty="0"/>
          </a:p>
        </p:txBody>
      </p:sp>
      <p:sp>
        <p:nvSpPr>
          <p:cNvPr id="13" name="Shape 11"/>
          <p:cNvSpPr/>
          <p:nvPr/>
        </p:nvSpPr>
        <p:spPr>
          <a:xfrm>
            <a:off x="6048756" y="2194560"/>
            <a:ext cx="788670" cy="788670"/>
          </a:xfrm>
          <a:prstGeom prst="ellipse">
            <a:avLst/>
          </a:prstGeom>
          <a:solidFill>
            <a:srgbClr val="D8A33B"/>
          </a:solidFill>
          <a:ln w="12700">
            <a:solidFill>
              <a:srgbClr val="D8A33B"/>
            </a:solidFill>
            <a:prstDash val="solid"/>
          </a:ln>
        </p:spPr>
        <p:txBody>
          <a:bodyPr/>
          <a:lstStyle/>
          <a:p>
            <a:endParaRPr lang="en-GB"/>
          </a:p>
        </p:txBody>
      </p:sp>
      <p:sp>
        <p:nvSpPr>
          <p:cNvPr id="14" name="Text 12"/>
          <p:cNvSpPr/>
          <p:nvPr/>
        </p:nvSpPr>
        <p:spPr>
          <a:xfrm>
            <a:off x="6048756" y="2201418"/>
            <a:ext cx="788670" cy="774954"/>
          </a:xfrm>
          <a:prstGeom prst="rect">
            <a:avLst/>
          </a:prstGeom>
          <a:noFill/>
          <a:ln/>
        </p:spPr>
        <p:txBody>
          <a:bodyPr wrap="square" lIns="0" tIns="0" rIns="0" bIns="0" rtlCol="0" anchor="ctr">
            <a:normAutofit/>
          </a:bodyPr>
          <a:lstStyle/>
          <a:p>
            <a:pPr algn="ctr"/>
            <a:r>
              <a:rPr lang="en-US" sz="1898" b="1" dirty="0">
                <a:solidFill>
                  <a:srgbClr val="FFFFFF"/>
                </a:solidFill>
                <a:latin typeface="Arial" pitchFamily="34" charset="0"/>
                <a:ea typeface="Arial" pitchFamily="34" charset="-122"/>
                <a:cs typeface="Arial" pitchFamily="34" charset="-120"/>
              </a:rPr>
              <a:t>3</a:t>
            </a:r>
            <a:endParaRPr lang="en-US" sz="1898" dirty="0"/>
          </a:p>
        </p:txBody>
      </p:sp>
      <p:sp>
        <p:nvSpPr>
          <p:cNvPr id="15" name="Text 13"/>
          <p:cNvSpPr/>
          <p:nvPr/>
        </p:nvSpPr>
        <p:spPr>
          <a:xfrm>
            <a:off x="5925312" y="3072384"/>
            <a:ext cx="1042416" cy="260604"/>
          </a:xfrm>
          <a:prstGeom prst="rect">
            <a:avLst/>
          </a:prstGeom>
          <a:noFill/>
          <a:ln/>
        </p:spPr>
        <p:txBody>
          <a:bodyPr wrap="square" lIns="0" tIns="0" rIns="0" bIns="0" rtlCol="0" anchor="ctr">
            <a:normAutofit/>
          </a:bodyPr>
          <a:lstStyle/>
          <a:p>
            <a:pPr algn="ctr"/>
            <a:r>
              <a:rPr lang="en-US" sz="1200" b="1" dirty="0">
                <a:solidFill>
                  <a:srgbClr val="173137"/>
                </a:solidFill>
                <a:latin typeface="Arial" pitchFamily="34" charset="0"/>
                <a:cs typeface="Arial" pitchFamily="34" charset="-120"/>
              </a:rPr>
              <a:t>Adjust</a:t>
            </a:r>
            <a:endParaRPr lang="en-US" sz="1200" dirty="0"/>
          </a:p>
        </p:txBody>
      </p:sp>
      <p:sp>
        <p:nvSpPr>
          <p:cNvPr id="16" name="Shape 14"/>
          <p:cNvSpPr/>
          <p:nvPr/>
        </p:nvSpPr>
        <p:spPr>
          <a:xfrm>
            <a:off x="7488936" y="3120390"/>
            <a:ext cx="788670" cy="788670"/>
          </a:xfrm>
          <a:prstGeom prst="ellipse">
            <a:avLst/>
          </a:prstGeom>
          <a:solidFill>
            <a:srgbClr val="1E8C8B"/>
          </a:solidFill>
          <a:ln w="12700">
            <a:solidFill>
              <a:srgbClr val="1E8C8B"/>
            </a:solidFill>
            <a:prstDash val="solid"/>
          </a:ln>
        </p:spPr>
        <p:txBody>
          <a:bodyPr/>
          <a:lstStyle/>
          <a:p>
            <a:endParaRPr lang="en-GB"/>
          </a:p>
        </p:txBody>
      </p:sp>
      <p:sp>
        <p:nvSpPr>
          <p:cNvPr id="17" name="Text 15"/>
          <p:cNvSpPr/>
          <p:nvPr/>
        </p:nvSpPr>
        <p:spPr>
          <a:xfrm>
            <a:off x="7488936" y="3127248"/>
            <a:ext cx="788670" cy="774954"/>
          </a:xfrm>
          <a:prstGeom prst="rect">
            <a:avLst/>
          </a:prstGeom>
          <a:noFill/>
          <a:ln/>
        </p:spPr>
        <p:txBody>
          <a:bodyPr wrap="square" lIns="0" tIns="0" rIns="0" bIns="0" rtlCol="0" anchor="ctr">
            <a:normAutofit/>
          </a:bodyPr>
          <a:lstStyle/>
          <a:p>
            <a:pPr algn="ctr"/>
            <a:r>
              <a:rPr lang="en-US" sz="1898" b="1" dirty="0">
                <a:solidFill>
                  <a:srgbClr val="FFFFFF"/>
                </a:solidFill>
                <a:latin typeface="Arial" pitchFamily="34" charset="0"/>
                <a:ea typeface="Arial" pitchFamily="34" charset="-122"/>
                <a:cs typeface="Arial" pitchFamily="34" charset="-120"/>
              </a:rPr>
              <a:t>4</a:t>
            </a:r>
            <a:endParaRPr lang="en-US" sz="1898" dirty="0"/>
          </a:p>
        </p:txBody>
      </p:sp>
      <p:sp>
        <p:nvSpPr>
          <p:cNvPr id="18" name="Text 16"/>
          <p:cNvSpPr/>
          <p:nvPr/>
        </p:nvSpPr>
        <p:spPr>
          <a:xfrm>
            <a:off x="7365492" y="3998214"/>
            <a:ext cx="1042416" cy="260604"/>
          </a:xfrm>
          <a:prstGeom prst="rect">
            <a:avLst/>
          </a:prstGeom>
          <a:noFill/>
          <a:ln/>
        </p:spPr>
        <p:txBody>
          <a:bodyPr wrap="square" lIns="0" tIns="0" rIns="0" bIns="0" rtlCol="0" anchor="ctr">
            <a:normAutofit/>
          </a:bodyPr>
          <a:lstStyle/>
          <a:p>
            <a:pPr algn="ctr"/>
            <a:r>
              <a:rPr lang="en-US" sz="1200" b="1" dirty="0">
                <a:solidFill>
                  <a:srgbClr val="173137"/>
                </a:solidFill>
                <a:latin typeface="Arial" pitchFamily="34" charset="0"/>
                <a:ea typeface="Arial" pitchFamily="34" charset="-122"/>
                <a:cs typeface="Arial" pitchFamily="34" charset="-120"/>
              </a:rPr>
              <a:t>DISCUSS</a:t>
            </a:r>
            <a:endParaRPr lang="en-US" sz="1200" dirty="0"/>
          </a:p>
        </p:txBody>
      </p:sp>
      <p:sp>
        <p:nvSpPr>
          <p:cNvPr id="19" name="Shape 17"/>
          <p:cNvSpPr/>
          <p:nvPr/>
        </p:nvSpPr>
        <p:spPr>
          <a:xfrm flipV="1">
            <a:off x="1474470" y="2756916"/>
            <a:ext cx="596646" cy="582930"/>
          </a:xfrm>
          <a:prstGeom prst="line">
            <a:avLst/>
          </a:prstGeom>
          <a:noFill/>
          <a:ln w="25400">
            <a:solidFill>
              <a:srgbClr val="A8B9B5"/>
            </a:solidFill>
            <a:prstDash val="solid"/>
            <a:tailEnd type="triangle"/>
          </a:ln>
        </p:spPr>
        <p:txBody>
          <a:bodyPr/>
          <a:lstStyle/>
          <a:p>
            <a:endParaRPr lang="en-GB"/>
          </a:p>
        </p:txBody>
      </p:sp>
      <p:sp>
        <p:nvSpPr>
          <p:cNvPr id="20" name="Shape 18"/>
          <p:cNvSpPr/>
          <p:nvPr/>
        </p:nvSpPr>
        <p:spPr>
          <a:xfrm>
            <a:off x="2983230" y="2674620"/>
            <a:ext cx="898398" cy="397764"/>
          </a:xfrm>
          <a:prstGeom prst="line">
            <a:avLst/>
          </a:prstGeom>
          <a:noFill/>
          <a:ln w="25400">
            <a:solidFill>
              <a:srgbClr val="A8B9B5"/>
            </a:solidFill>
            <a:prstDash val="solid"/>
            <a:tailEnd type="triangle"/>
          </a:ln>
        </p:spPr>
        <p:txBody>
          <a:bodyPr/>
          <a:lstStyle/>
          <a:p>
            <a:endParaRPr lang="en-GB"/>
          </a:p>
        </p:txBody>
      </p:sp>
      <p:sp>
        <p:nvSpPr>
          <p:cNvPr id="21" name="Shape 19"/>
          <p:cNvSpPr/>
          <p:nvPr/>
        </p:nvSpPr>
        <p:spPr>
          <a:xfrm flipV="1">
            <a:off x="5262374" y="2626614"/>
            <a:ext cx="662938" cy="356616"/>
          </a:xfrm>
          <a:prstGeom prst="line">
            <a:avLst/>
          </a:prstGeom>
          <a:noFill/>
          <a:ln w="25400">
            <a:solidFill>
              <a:srgbClr val="A8B9B5"/>
            </a:solidFill>
            <a:prstDash val="solid"/>
            <a:tailEnd type="triangle"/>
          </a:ln>
        </p:spPr>
        <p:txBody>
          <a:bodyPr/>
          <a:lstStyle/>
          <a:p>
            <a:endParaRPr lang="en-GB"/>
          </a:p>
        </p:txBody>
      </p:sp>
      <p:sp>
        <p:nvSpPr>
          <p:cNvPr id="22" name="Shape 20"/>
          <p:cNvSpPr/>
          <p:nvPr/>
        </p:nvSpPr>
        <p:spPr>
          <a:xfrm>
            <a:off x="6915152" y="2756916"/>
            <a:ext cx="573784" cy="315468"/>
          </a:xfrm>
          <a:prstGeom prst="line">
            <a:avLst/>
          </a:prstGeom>
          <a:noFill/>
          <a:ln w="25400">
            <a:solidFill>
              <a:srgbClr val="A8B9B5"/>
            </a:solidFill>
            <a:prstDash val="solid"/>
            <a:tailEnd type="triangle"/>
          </a:ln>
        </p:spPr>
        <p:txBody>
          <a:bodyPr/>
          <a:lstStyle/>
          <a:p>
            <a:endParaRPr lang="en-GB"/>
          </a:p>
        </p:txBody>
      </p:sp>
      <p:sp>
        <p:nvSpPr>
          <p:cNvPr id="23" name="Shape 21"/>
          <p:cNvSpPr/>
          <p:nvPr/>
        </p:nvSpPr>
        <p:spPr>
          <a:xfrm>
            <a:off x="7495794" y="4251960"/>
            <a:ext cx="0" cy="0"/>
          </a:xfrm>
          <a:prstGeom prst="line">
            <a:avLst/>
          </a:prstGeom>
          <a:noFill/>
          <a:ln w="25400">
            <a:solidFill>
              <a:srgbClr val="A8B9B5"/>
            </a:solidFill>
            <a:prstDash val="solid"/>
            <a:tailEnd type="triangle"/>
          </a:ln>
        </p:spPr>
        <p:txBody>
          <a:bodyPr/>
          <a:lstStyle/>
          <a:p>
            <a:endParaRPr lang="en-GB"/>
          </a:p>
        </p:txBody>
      </p:sp>
      <p:sp>
        <p:nvSpPr>
          <p:cNvPr id="24" name="Shape 22"/>
          <p:cNvSpPr/>
          <p:nvPr/>
        </p:nvSpPr>
        <p:spPr>
          <a:xfrm>
            <a:off x="3758184" y="4251960"/>
            <a:ext cx="0" cy="0"/>
          </a:xfrm>
          <a:prstGeom prst="line">
            <a:avLst/>
          </a:prstGeom>
          <a:noFill/>
          <a:ln w="25400">
            <a:solidFill>
              <a:srgbClr val="A8B9B5"/>
            </a:solidFill>
            <a:prstDash val="solid"/>
            <a:tailEnd type="triangle"/>
          </a:ln>
        </p:spPr>
        <p:txBody>
          <a:bodyPr/>
          <a:lstStyle/>
          <a:p>
            <a:endParaRPr lang="en-GB"/>
          </a:p>
        </p:txBody>
      </p:sp>
      <p:sp>
        <p:nvSpPr>
          <p:cNvPr id="25" name="Text 23"/>
          <p:cNvSpPr/>
          <p:nvPr/>
        </p:nvSpPr>
        <p:spPr>
          <a:xfrm>
            <a:off x="344170" y="5129783"/>
            <a:ext cx="7783830" cy="356616"/>
          </a:xfrm>
          <a:prstGeom prst="rect">
            <a:avLst/>
          </a:prstGeom>
          <a:noFill/>
          <a:ln/>
        </p:spPr>
        <p:txBody>
          <a:bodyPr wrap="square" lIns="0" tIns="0" rIns="0" bIns="0" rtlCol="0" anchor="ctr">
            <a:normAutofit/>
          </a:bodyPr>
          <a:lstStyle/>
          <a:p>
            <a:pPr algn="ctr"/>
            <a:r>
              <a:rPr lang="en-US" sz="1575" b="1" dirty="0">
                <a:solidFill>
                  <a:srgbClr val="0D6B6A"/>
                </a:solidFill>
                <a:latin typeface="Arial" pitchFamily="34" charset="0"/>
                <a:ea typeface="Arial" pitchFamily="34" charset="-122"/>
                <a:cs typeface="Arial" pitchFamily="34" charset="-120"/>
              </a:rPr>
              <a:t>Low stakes. Visible consequences. Another go.</a:t>
            </a:r>
            <a:endParaRPr lang="en-US" sz="1575" dirty="0"/>
          </a:p>
        </p:txBody>
      </p:sp>
      <p:sp>
        <p:nvSpPr>
          <p:cNvPr id="26" name="Slide Number Placeholder 0"/>
          <p:cNvSpPr>
            <a:spLocks noGrp="1"/>
          </p:cNvSpPr>
          <p:nvPr>
            <p:ph type="sldNum" sz="quarter" idx="4294967295"/>
          </p:nvPr>
        </p:nvSpPr>
        <p:spPr>
          <a:xfrm>
            <a:off x="11475720" y="6473952"/>
            <a:ext cx="320040" cy="182880"/>
          </a:xfrm>
          <a:prstGeom prst="rect">
            <a:avLst/>
          </a:prstGeom>
          <a:extLst>
            <a:ext uri="{C572A759-6A51-4108-AA02-DFA0A04FC94B}">
              <ma14:wrappingTextBoxFlag xmlns="" xmlns:ma14="http://schemas.microsoft.com/office/mac/drawingml/2011/main" val="0"/>
            </a:ext>
          </a:extLst>
        </p:spPr>
        <p:txBody>
          <a:bodyPr lIns="0" tIns="0" rIns="0" bIns="0"/>
          <a:lstStyle>
            <a:lvl1pPr marL="0" algn="l" defTabSz="914400" rtl="0" eaLnBrk="1" latinLnBrk="0" hangingPunct="1">
              <a:defRPr sz="950" kern="1200">
                <a:solidFill>
                  <a:srgbClr val="6E6A64"/>
                </a:solidFill>
                <a:latin typeface="Arial"/>
                <a:ea typeface="Arial"/>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6</a:t>
            </a:fld>
            <a:endParaRPr lang="en-US"/>
          </a:p>
        </p:txBody>
      </p:sp>
    </p:spTree>
  </p:cSld>
  <p:clrMapOvr>
    <a:masterClrMapping/>
  </p:clrMapOvr>
  <p:transition advTm="2000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a_wide_clean_editorial_triptych_scene_in_a_modern_batch_3.png"/>
          <p:cNvPicPr>
            <a:picLocks noChangeAspect="1"/>
          </p:cNvPicPr>
          <p:nvPr/>
        </p:nvPicPr>
        <p:blipFill>
          <a:blip r:embed="rId3"/>
          <a:srcRect t="25" b="25"/>
          <a:stretch/>
        </p:blipFill>
        <p:spPr>
          <a:xfrm>
            <a:off x="1" y="857250"/>
            <a:ext cx="9143771" cy="5143500"/>
          </a:xfrm>
          <a:prstGeom prst="rect">
            <a:avLst/>
          </a:prstGeom>
        </p:spPr>
      </p:pic>
      <p:sp>
        <p:nvSpPr>
          <p:cNvPr id="3" name="Shape 0"/>
          <p:cNvSpPr/>
          <p:nvPr/>
        </p:nvSpPr>
        <p:spPr>
          <a:xfrm>
            <a:off x="1" y="857250"/>
            <a:ext cx="9143771" cy="5143500"/>
          </a:xfrm>
          <a:prstGeom prst="rect">
            <a:avLst/>
          </a:prstGeom>
          <a:solidFill>
            <a:srgbClr val="061C22">
              <a:alpha val="82000"/>
            </a:srgbClr>
          </a:solidFill>
          <a:ln w="12700">
            <a:solidFill>
              <a:srgbClr val="061C22">
                <a:alpha val="0"/>
              </a:srgbClr>
            </a:solidFill>
            <a:prstDash val="solid"/>
          </a:ln>
        </p:spPr>
        <p:txBody>
          <a:bodyPr/>
          <a:lstStyle/>
          <a:p>
            <a:endParaRPr lang="en-GB"/>
          </a:p>
        </p:txBody>
      </p:sp>
      <p:sp>
        <p:nvSpPr>
          <p:cNvPr id="4" name="Shape 1"/>
          <p:cNvSpPr/>
          <p:nvPr/>
        </p:nvSpPr>
        <p:spPr>
          <a:xfrm>
            <a:off x="1" y="857250"/>
            <a:ext cx="9143771" cy="754380"/>
          </a:xfrm>
          <a:prstGeom prst="rect">
            <a:avLst/>
          </a:prstGeom>
          <a:solidFill>
            <a:srgbClr val="102B31">
              <a:alpha val="92000"/>
            </a:srgbClr>
          </a:solidFill>
          <a:ln w="12700">
            <a:solidFill>
              <a:srgbClr val="102B31">
                <a:alpha val="0"/>
              </a:srgbClr>
            </a:solidFill>
            <a:prstDash val="solid"/>
          </a:ln>
        </p:spPr>
        <p:txBody>
          <a:bodyPr/>
          <a:lstStyle/>
          <a:p>
            <a:endParaRPr lang="en-GB"/>
          </a:p>
        </p:txBody>
      </p:sp>
      <p:sp>
        <p:nvSpPr>
          <p:cNvPr id="5" name="Text 2"/>
          <p:cNvSpPr/>
          <p:nvPr/>
        </p:nvSpPr>
        <p:spPr>
          <a:xfrm>
            <a:off x="377190" y="1028700"/>
            <a:ext cx="3291840" cy="329184"/>
          </a:xfrm>
          <a:prstGeom prst="rect">
            <a:avLst/>
          </a:prstGeom>
          <a:noFill/>
          <a:ln/>
        </p:spPr>
        <p:txBody>
          <a:bodyPr wrap="square" lIns="0" tIns="0" rIns="0" bIns="0" rtlCol="0" anchor="ctr">
            <a:normAutofit/>
          </a:bodyPr>
          <a:lstStyle/>
          <a:p>
            <a:r>
              <a:rPr lang="en-US" sz="2025" b="1" dirty="0">
                <a:solidFill>
                  <a:srgbClr val="FFFFFF"/>
                </a:solidFill>
                <a:latin typeface="Arial" pitchFamily="34" charset="0"/>
                <a:ea typeface="Arial" pitchFamily="34" charset="-122"/>
                <a:cs typeface="Arial" pitchFamily="34" charset="-120"/>
              </a:rPr>
              <a:t>CHOOSE A BUSINESS</a:t>
            </a:r>
            <a:endParaRPr lang="en-US" sz="2025" dirty="0"/>
          </a:p>
        </p:txBody>
      </p:sp>
      <p:sp>
        <p:nvSpPr>
          <p:cNvPr id="6" name="Shape 3"/>
          <p:cNvSpPr/>
          <p:nvPr/>
        </p:nvSpPr>
        <p:spPr>
          <a:xfrm>
            <a:off x="480060" y="5095494"/>
            <a:ext cx="2263140" cy="315468"/>
          </a:xfrm>
          <a:prstGeom prst="roundRect">
            <a:avLst>
              <a:gd name="adj" fmla="val 17391"/>
            </a:avLst>
          </a:prstGeom>
          <a:solidFill>
            <a:srgbClr val="0D6B6A"/>
          </a:solidFill>
          <a:ln w="12700">
            <a:solidFill>
              <a:srgbClr val="0D6B6A"/>
            </a:solidFill>
            <a:prstDash val="solid"/>
          </a:ln>
        </p:spPr>
        <p:txBody>
          <a:bodyPr/>
          <a:lstStyle/>
          <a:p>
            <a:endParaRPr lang="en-GB"/>
          </a:p>
        </p:txBody>
      </p:sp>
      <p:sp>
        <p:nvSpPr>
          <p:cNvPr id="7" name="Text 4"/>
          <p:cNvSpPr/>
          <p:nvPr/>
        </p:nvSpPr>
        <p:spPr>
          <a:xfrm>
            <a:off x="534924" y="5116068"/>
            <a:ext cx="2153412" cy="260604"/>
          </a:xfrm>
          <a:prstGeom prst="rect">
            <a:avLst/>
          </a:prstGeom>
          <a:noFill/>
          <a:ln/>
        </p:spPr>
        <p:txBody>
          <a:bodyPr wrap="square" lIns="0" tIns="0" rIns="0" bIns="0" rtlCol="0" anchor="ctr">
            <a:normAutofit/>
          </a:bodyPr>
          <a:lstStyle/>
          <a:p>
            <a:pPr algn="ctr"/>
            <a:r>
              <a:rPr lang="en-US" sz="1050" b="1" dirty="0">
                <a:solidFill>
                  <a:srgbClr val="FFFFFF"/>
                </a:solidFill>
                <a:latin typeface="Arial" pitchFamily="34" charset="0"/>
                <a:ea typeface="Arial" pitchFamily="34" charset="-122"/>
                <a:cs typeface="Arial" pitchFamily="34" charset="-120"/>
              </a:rPr>
              <a:t>COFFEE SHOP</a:t>
            </a:r>
            <a:endParaRPr lang="en-US" sz="1050" dirty="0"/>
          </a:p>
        </p:txBody>
      </p:sp>
      <p:sp>
        <p:nvSpPr>
          <p:cNvPr id="8" name="Shape 5"/>
          <p:cNvSpPr/>
          <p:nvPr/>
        </p:nvSpPr>
        <p:spPr>
          <a:xfrm>
            <a:off x="3449574" y="5095494"/>
            <a:ext cx="2263140" cy="315468"/>
          </a:xfrm>
          <a:prstGeom prst="roundRect">
            <a:avLst>
              <a:gd name="adj" fmla="val 17391"/>
            </a:avLst>
          </a:prstGeom>
          <a:solidFill>
            <a:srgbClr val="0D6B6A"/>
          </a:solidFill>
          <a:ln w="12700">
            <a:solidFill>
              <a:srgbClr val="0D6B6A"/>
            </a:solidFill>
            <a:prstDash val="solid"/>
          </a:ln>
        </p:spPr>
        <p:txBody>
          <a:bodyPr/>
          <a:lstStyle/>
          <a:p>
            <a:endParaRPr lang="en-GB"/>
          </a:p>
        </p:txBody>
      </p:sp>
      <p:sp>
        <p:nvSpPr>
          <p:cNvPr id="9" name="Text 6"/>
          <p:cNvSpPr/>
          <p:nvPr/>
        </p:nvSpPr>
        <p:spPr>
          <a:xfrm>
            <a:off x="3504438" y="5116068"/>
            <a:ext cx="2153412" cy="260604"/>
          </a:xfrm>
          <a:prstGeom prst="rect">
            <a:avLst/>
          </a:prstGeom>
          <a:noFill/>
          <a:ln/>
        </p:spPr>
        <p:txBody>
          <a:bodyPr wrap="square" lIns="0" tIns="0" rIns="0" bIns="0" rtlCol="0" anchor="ctr">
            <a:normAutofit/>
          </a:bodyPr>
          <a:lstStyle/>
          <a:p>
            <a:pPr algn="ctr"/>
            <a:r>
              <a:rPr lang="en-US" sz="1050" b="1" dirty="0">
                <a:solidFill>
                  <a:srgbClr val="FFFFFF"/>
                </a:solidFill>
                <a:latin typeface="Arial" pitchFamily="34" charset="0"/>
                <a:ea typeface="Arial" pitchFamily="34" charset="-122"/>
                <a:cs typeface="Arial" pitchFamily="34" charset="-120"/>
              </a:rPr>
              <a:t>CLEANING COMPANY</a:t>
            </a:r>
            <a:endParaRPr lang="en-US" sz="1050" dirty="0"/>
          </a:p>
        </p:txBody>
      </p:sp>
      <p:sp>
        <p:nvSpPr>
          <p:cNvPr id="10" name="Shape 7"/>
          <p:cNvSpPr/>
          <p:nvPr/>
        </p:nvSpPr>
        <p:spPr>
          <a:xfrm>
            <a:off x="6412230" y="5095494"/>
            <a:ext cx="2263140" cy="315468"/>
          </a:xfrm>
          <a:prstGeom prst="roundRect">
            <a:avLst>
              <a:gd name="adj" fmla="val 17391"/>
            </a:avLst>
          </a:prstGeom>
          <a:solidFill>
            <a:srgbClr val="0D6B6A"/>
          </a:solidFill>
          <a:ln w="12700">
            <a:solidFill>
              <a:srgbClr val="0D6B6A"/>
            </a:solidFill>
            <a:prstDash val="solid"/>
          </a:ln>
        </p:spPr>
        <p:txBody>
          <a:bodyPr/>
          <a:lstStyle/>
          <a:p>
            <a:endParaRPr lang="en-GB"/>
          </a:p>
        </p:txBody>
      </p:sp>
      <p:sp>
        <p:nvSpPr>
          <p:cNvPr id="11" name="Text 8"/>
          <p:cNvSpPr/>
          <p:nvPr/>
        </p:nvSpPr>
        <p:spPr>
          <a:xfrm>
            <a:off x="6467094" y="5116068"/>
            <a:ext cx="2153412" cy="260604"/>
          </a:xfrm>
          <a:prstGeom prst="rect">
            <a:avLst/>
          </a:prstGeom>
          <a:noFill/>
          <a:ln/>
        </p:spPr>
        <p:txBody>
          <a:bodyPr wrap="square" lIns="0" tIns="0" rIns="0" bIns="0" rtlCol="0" anchor="ctr">
            <a:normAutofit/>
          </a:bodyPr>
          <a:lstStyle/>
          <a:p>
            <a:pPr algn="ctr"/>
            <a:r>
              <a:rPr lang="en-US" sz="1050" b="1" dirty="0">
                <a:solidFill>
                  <a:srgbClr val="FFFFFF"/>
                </a:solidFill>
                <a:latin typeface="Arial" pitchFamily="34" charset="0"/>
                <a:ea typeface="Arial" pitchFamily="34" charset="-122"/>
                <a:cs typeface="Arial" pitchFamily="34" charset="-120"/>
              </a:rPr>
              <a:t>PERSONALISED GIFTS</a:t>
            </a:r>
            <a:endParaRPr lang="en-US" sz="1050" dirty="0"/>
          </a:p>
        </p:txBody>
      </p:sp>
      <p:sp>
        <p:nvSpPr>
          <p:cNvPr id="12" name="Text 9"/>
          <p:cNvSpPr/>
          <p:nvPr/>
        </p:nvSpPr>
        <p:spPr>
          <a:xfrm>
            <a:off x="329184" y="5712714"/>
            <a:ext cx="6309360" cy="137160"/>
          </a:xfrm>
          <a:prstGeom prst="rect">
            <a:avLst/>
          </a:prstGeom>
          <a:noFill/>
          <a:ln/>
        </p:spPr>
        <p:txBody>
          <a:bodyPr wrap="square" lIns="0" tIns="0" rIns="0" bIns="0" rtlCol="0" anchor="ctr">
            <a:normAutofit/>
          </a:bodyPr>
          <a:lstStyle/>
          <a:p>
            <a:r>
              <a:rPr lang="en-US" sz="713" dirty="0">
                <a:solidFill>
                  <a:srgbClr val="F7F4EE"/>
                </a:solidFill>
                <a:latin typeface="Arial" pitchFamily="34" charset="0"/>
                <a:ea typeface="Arial" pitchFamily="34" charset="-122"/>
                <a:cs typeface="Arial" pitchFamily="34" charset="-120"/>
              </a:rPr>
              <a:t>Realistic scenarios turn financial concepts into choices</a:t>
            </a:r>
            <a:endParaRPr lang="en-US" sz="713" dirty="0"/>
          </a:p>
        </p:txBody>
      </p:sp>
    </p:spTree>
  </p:cSld>
  <p:clrMapOvr>
    <a:masterClrMapping/>
  </p:clrMapOvr>
  <p:transition advTm="2000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90347" y="418338"/>
            <a:ext cx="3477006" cy="644652"/>
          </a:xfrm>
          <a:prstGeom prst="rect">
            <a:avLst/>
          </a:prstGeom>
          <a:noFill/>
          <a:ln/>
        </p:spPr>
        <p:txBody>
          <a:bodyPr wrap="square" lIns="0" tIns="0" rIns="0" bIns="0" rtlCol="0" anchor="ctr">
            <a:normAutofit/>
          </a:bodyPr>
          <a:lstStyle/>
          <a:p>
            <a:r>
              <a:rPr lang="en-US" sz="2400" b="1" kern="0" spc="90" dirty="0">
                <a:solidFill>
                  <a:srgbClr val="0D6B6A"/>
                </a:solidFill>
                <a:latin typeface="Arial" pitchFamily="34" charset="0"/>
                <a:ea typeface="Arial" pitchFamily="34" charset="-122"/>
                <a:cs typeface="Arial" pitchFamily="34" charset="-120"/>
              </a:rPr>
              <a:t>WORKSHOP DESIGN</a:t>
            </a:r>
            <a:endParaRPr lang="en-US" sz="2400" dirty="0"/>
          </a:p>
        </p:txBody>
      </p:sp>
      <p:sp>
        <p:nvSpPr>
          <p:cNvPr id="3" name="Text 1"/>
          <p:cNvSpPr/>
          <p:nvPr/>
        </p:nvSpPr>
        <p:spPr>
          <a:xfrm>
            <a:off x="377190" y="1419606"/>
            <a:ext cx="5006340" cy="480060"/>
          </a:xfrm>
          <a:prstGeom prst="rect">
            <a:avLst/>
          </a:prstGeom>
          <a:noFill/>
          <a:ln/>
        </p:spPr>
        <p:txBody>
          <a:bodyPr wrap="square" lIns="0" tIns="0" rIns="0" bIns="0" rtlCol="0" anchor="t">
            <a:normAutofit/>
          </a:bodyPr>
          <a:lstStyle/>
          <a:p>
            <a:r>
              <a:rPr lang="en-US" sz="2325" b="1" dirty="0">
                <a:solidFill>
                  <a:srgbClr val="173137"/>
                </a:solidFill>
                <a:latin typeface="Arial" pitchFamily="34" charset="0"/>
                <a:ea typeface="Arial" pitchFamily="34" charset="-122"/>
                <a:cs typeface="Arial" pitchFamily="34" charset="-120"/>
              </a:rPr>
              <a:t>Not a demo. A conversation.</a:t>
            </a:r>
            <a:endParaRPr lang="en-US" sz="2325" dirty="0"/>
          </a:p>
        </p:txBody>
      </p:sp>
      <p:sp>
        <p:nvSpPr>
          <p:cNvPr id="4" name="Shape 2"/>
          <p:cNvSpPr/>
          <p:nvPr/>
        </p:nvSpPr>
        <p:spPr>
          <a:xfrm>
            <a:off x="377190" y="1940814"/>
            <a:ext cx="788670" cy="0"/>
          </a:xfrm>
          <a:prstGeom prst="line">
            <a:avLst/>
          </a:prstGeom>
          <a:noFill/>
          <a:ln w="50800">
            <a:solidFill>
              <a:srgbClr val="E25D4D"/>
            </a:solidFill>
            <a:prstDash val="solid"/>
            <a:headEnd type="none"/>
            <a:tailEnd type="none"/>
          </a:ln>
        </p:spPr>
        <p:txBody>
          <a:bodyPr/>
          <a:lstStyle/>
          <a:p>
            <a:endParaRPr lang="en-GB"/>
          </a:p>
        </p:txBody>
      </p:sp>
      <p:sp>
        <p:nvSpPr>
          <p:cNvPr id="5" name="Shape 3"/>
          <p:cNvSpPr/>
          <p:nvPr/>
        </p:nvSpPr>
        <p:spPr>
          <a:xfrm>
            <a:off x="1042416" y="2468880"/>
            <a:ext cx="720090" cy="720090"/>
          </a:xfrm>
          <a:prstGeom prst="ellipse">
            <a:avLst/>
          </a:prstGeom>
          <a:solidFill>
            <a:srgbClr val="D8A33B"/>
          </a:solidFill>
          <a:ln w="12700">
            <a:solidFill>
              <a:srgbClr val="D8A33B"/>
            </a:solidFill>
            <a:prstDash val="solid"/>
          </a:ln>
        </p:spPr>
        <p:txBody>
          <a:bodyPr/>
          <a:lstStyle/>
          <a:p>
            <a:endParaRPr lang="en-GB"/>
          </a:p>
        </p:txBody>
      </p:sp>
      <p:sp>
        <p:nvSpPr>
          <p:cNvPr id="6" name="Text 4"/>
          <p:cNvSpPr/>
          <p:nvPr/>
        </p:nvSpPr>
        <p:spPr>
          <a:xfrm>
            <a:off x="1042416" y="2475738"/>
            <a:ext cx="720090" cy="706374"/>
          </a:xfrm>
          <a:prstGeom prst="rect">
            <a:avLst/>
          </a:prstGeom>
          <a:noFill/>
          <a:ln/>
        </p:spPr>
        <p:txBody>
          <a:bodyPr wrap="square" lIns="0" tIns="0" rIns="0" bIns="0" rtlCol="0" anchor="ctr">
            <a:normAutofit/>
          </a:bodyPr>
          <a:lstStyle/>
          <a:p>
            <a:pPr algn="ctr"/>
            <a:r>
              <a:rPr lang="en-US" sz="1733" b="1" dirty="0">
                <a:solidFill>
                  <a:srgbClr val="FFFFFF"/>
                </a:solidFill>
                <a:latin typeface="Arial" pitchFamily="34" charset="0"/>
                <a:ea typeface="Arial" pitchFamily="34" charset="-122"/>
                <a:cs typeface="Arial" pitchFamily="34" charset="-120"/>
              </a:rPr>
              <a:t>1</a:t>
            </a:r>
            <a:endParaRPr lang="en-US" sz="1733" dirty="0"/>
          </a:p>
        </p:txBody>
      </p:sp>
      <p:sp>
        <p:nvSpPr>
          <p:cNvPr id="7" name="Text 5"/>
          <p:cNvSpPr/>
          <p:nvPr/>
        </p:nvSpPr>
        <p:spPr>
          <a:xfrm>
            <a:off x="548640" y="3291840"/>
            <a:ext cx="1714500" cy="288036"/>
          </a:xfrm>
          <a:prstGeom prst="rect">
            <a:avLst/>
          </a:prstGeom>
          <a:noFill/>
          <a:ln/>
        </p:spPr>
        <p:txBody>
          <a:bodyPr wrap="square" lIns="0" tIns="0" rIns="0" bIns="0" rtlCol="0" anchor="ctr">
            <a:normAutofit/>
          </a:bodyPr>
          <a:lstStyle/>
          <a:p>
            <a:pPr algn="ctr"/>
            <a:r>
              <a:rPr lang="en-US" sz="1350" b="1" dirty="0">
                <a:solidFill>
                  <a:srgbClr val="173137"/>
                </a:solidFill>
                <a:latin typeface="Arial" pitchFamily="34" charset="0"/>
                <a:ea typeface="Arial" pitchFamily="34" charset="-122"/>
                <a:cs typeface="Arial" pitchFamily="34" charset="-120"/>
              </a:rPr>
              <a:t>SPOTLIGHT</a:t>
            </a:r>
            <a:endParaRPr lang="en-US" sz="1350" dirty="0"/>
          </a:p>
        </p:txBody>
      </p:sp>
      <p:sp>
        <p:nvSpPr>
          <p:cNvPr id="8" name="Text 6"/>
          <p:cNvSpPr/>
          <p:nvPr/>
        </p:nvSpPr>
        <p:spPr>
          <a:xfrm>
            <a:off x="582930" y="3600450"/>
            <a:ext cx="1645920" cy="548640"/>
          </a:xfrm>
          <a:prstGeom prst="rect">
            <a:avLst/>
          </a:prstGeom>
          <a:noFill/>
          <a:ln/>
        </p:spPr>
        <p:txBody>
          <a:bodyPr wrap="square" lIns="0" tIns="0" rIns="0" bIns="0" rtlCol="0" anchor="t">
            <a:normAutofit/>
          </a:bodyPr>
          <a:lstStyle/>
          <a:p>
            <a:pPr algn="ctr"/>
            <a:r>
              <a:rPr lang="en-US" sz="1065" dirty="0">
                <a:solidFill>
                  <a:srgbClr val="6E6A64"/>
                </a:solidFill>
                <a:latin typeface="Arial" pitchFamily="34" charset="0"/>
                <a:ea typeface="Arial" pitchFamily="34" charset="-122"/>
                <a:cs typeface="Arial" pitchFamily="34" charset="-120"/>
              </a:rPr>
              <a:t>community &amp; tech partners</a:t>
            </a:r>
            <a:endParaRPr lang="en-US" sz="1065" dirty="0"/>
          </a:p>
        </p:txBody>
      </p:sp>
      <p:sp>
        <p:nvSpPr>
          <p:cNvPr id="9" name="Shape 7"/>
          <p:cNvSpPr/>
          <p:nvPr/>
        </p:nvSpPr>
        <p:spPr>
          <a:xfrm>
            <a:off x="2242566" y="2832354"/>
            <a:ext cx="397764" cy="0"/>
          </a:xfrm>
          <a:prstGeom prst="line">
            <a:avLst/>
          </a:prstGeom>
          <a:noFill/>
          <a:ln w="25400">
            <a:solidFill>
              <a:srgbClr val="A8B9B5"/>
            </a:solidFill>
            <a:prstDash val="solid"/>
            <a:tailEnd type="triangle"/>
          </a:ln>
        </p:spPr>
        <p:txBody>
          <a:bodyPr/>
          <a:lstStyle/>
          <a:p>
            <a:endParaRPr lang="en-GB"/>
          </a:p>
        </p:txBody>
      </p:sp>
      <p:sp>
        <p:nvSpPr>
          <p:cNvPr id="10" name="Shape 8"/>
          <p:cNvSpPr/>
          <p:nvPr/>
        </p:nvSpPr>
        <p:spPr>
          <a:xfrm>
            <a:off x="3134106" y="2468880"/>
            <a:ext cx="720090" cy="720090"/>
          </a:xfrm>
          <a:prstGeom prst="ellipse">
            <a:avLst/>
          </a:prstGeom>
          <a:solidFill>
            <a:srgbClr val="0D6B6A"/>
          </a:solidFill>
          <a:ln w="12700">
            <a:solidFill>
              <a:srgbClr val="0D6B6A"/>
            </a:solidFill>
            <a:prstDash val="solid"/>
          </a:ln>
        </p:spPr>
        <p:txBody>
          <a:bodyPr/>
          <a:lstStyle/>
          <a:p>
            <a:endParaRPr lang="en-GB"/>
          </a:p>
        </p:txBody>
      </p:sp>
      <p:sp>
        <p:nvSpPr>
          <p:cNvPr id="11" name="Text 9"/>
          <p:cNvSpPr/>
          <p:nvPr/>
        </p:nvSpPr>
        <p:spPr>
          <a:xfrm>
            <a:off x="3134106" y="2475738"/>
            <a:ext cx="720090" cy="706374"/>
          </a:xfrm>
          <a:prstGeom prst="rect">
            <a:avLst/>
          </a:prstGeom>
          <a:noFill/>
          <a:ln/>
        </p:spPr>
        <p:txBody>
          <a:bodyPr wrap="square" lIns="0" tIns="0" rIns="0" bIns="0" rtlCol="0" anchor="ctr">
            <a:normAutofit/>
          </a:bodyPr>
          <a:lstStyle/>
          <a:p>
            <a:pPr algn="ctr"/>
            <a:r>
              <a:rPr lang="en-US" sz="1733" b="1" dirty="0">
                <a:solidFill>
                  <a:srgbClr val="FFFFFF"/>
                </a:solidFill>
                <a:latin typeface="Arial" pitchFamily="34" charset="0"/>
                <a:ea typeface="Arial" pitchFamily="34" charset="-122"/>
                <a:cs typeface="Arial" pitchFamily="34" charset="-120"/>
              </a:rPr>
              <a:t>2</a:t>
            </a:r>
            <a:endParaRPr lang="en-US" sz="1733" dirty="0"/>
          </a:p>
        </p:txBody>
      </p:sp>
      <p:sp>
        <p:nvSpPr>
          <p:cNvPr id="12" name="Text 10"/>
          <p:cNvSpPr/>
          <p:nvPr/>
        </p:nvSpPr>
        <p:spPr>
          <a:xfrm>
            <a:off x="2640330" y="3291840"/>
            <a:ext cx="1714500" cy="288036"/>
          </a:xfrm>
          <a:prstGeom prst="rect">
            <a:avLst/>
          </a:prstGeom>
          <a:noFill/>
          <a:ln/>
        </p:spPr>
        <p:txBody>
          <a:bodyPr wrap="square" lIns="0" tIns="0" rIns="0" bIns="0" rtlCol="0" anchor="ctr">
            <a:normAutofit/>
          </a:bodyPr>
          <a:lstStyle/>
          <a:p>
            <a:pPr algn="ctr"/>
            <a:r>
              <a:rPr lang="en-US" sz="1350" b="1" dirty="0">
                <a:solidFill>
                  <a:srgbClr val="173137"/>
                </a:solidFill>
                <a:latin typeface="Arial" pitchFamily="34" charset="0"/>
                <a:ea typeface="Arial" pitchFamily="34" charset="-122"/>
                <a:cs typeface="Arial" pitchFamily="34" charset="-120"/>
              </a:rPr>
              <a:t>DEMO</a:t>
            </a:r>
            <a:endParaRPr lang="en-US" sz="1350" dirty="0"/>
          </a:p>
        </p:txBody>
      </p:sp>
      <p:sp>
        <p:nvSpPr>
          <p:cNvPr id="13" name="Text 11"/>
          <p:cNvSpPr/>
          <p:nvPr/>
        </p:nvSpPr>
        <p:spPr>
          <a:xfrm>
            <a:off x="2674620" y="3600450"/>
            <a:ext cx="1645920" cy="548640"/>
          </a:xfrm>
          <a:prstGeom prst="rect">
            <a:avLst/>
          </a:prstGeom>
          <a:noFill/>
          <a:ln/>
        </p:spPr>
        <p:txBody>
          <a:bodyPr wrap="square" lIns="0" tIns="0" rIns="0" bIns="0" rtlCol="0" anchor="t">
            <a:normAutofit/>
          </a:bodyPr>
          <a:lstStyle/>
          <a:p>
            <a:pPr algn="ctr"/>
            <a:r>
              <a:rPr lang="en-US" sz="1065" dirty="0">
                <a:solidFill>
                  <a:srgbClr val="6E6A64"/>
                </a:solidFill>
                <a:latin typeface="Arial" pitchFamily="34" charset="0"/>
                <a:ea typeface="Arial" pitchFamily="34" charset="-122"/>
                <a:cs typeface="Arial" pitchFamily="34" charset="-120"/>
              </a:rPr>
              <a:t>see the scenario in action</a:t>
            </a:r>
            <a:endParaRPr lang="en-US" sz="1065" dirty="0"/>
          </a:p>
        </p:txBody>
      </p:sp>
      <p:sp>
        <p:nvSpPr>
          <p:cNvPr id="14" name="Shape 12"/>
          <p:cNvSpPr/>
          <p:nvPr/>
        </p:nvSpPr>
        <p:spPr>
          <a:xfrm>
            <a:off x="4334256" y="2832354"/>
            <a:ext cx="397764" cy="0"/>
          </a:xfrm>
          <a:prstGeom prst="line">
            <a:avLst/>
          </a:prstGeom>
          <a:noFill/>
          <a:ln w="25400">
            <a:solidFill>
              <a:srgbClr val="A8B9B5"/>
            </a:solidFill>
            <a:prstDash val="solid"/>
            <a:tailEnd type="triangle"/>
          </a:ln>
        </p:spPr>
        <p:txBody>
          <a:bodyPr/>
          <a:lstStyle/>
          <a:p>
            <a:endParaRPr lang="en-GB"/>
          </a:p>
        </p:txBody>
      </p:sp>
      <p:sp>
        <p:nvSpPr>
          <p:cNvPr id="15" name="Shape 13"/>
          <p:cNvSpPr/>
          <p:nvPr/>
        </p:nvSpPr>
        <p:spPr>
          <a:xfrm>
            <a:off x="5225796" y="2468880"/>
            <a:ext cx="720090" cy="720090"/>
          </a:xfrm>
          <a:prstGeom prst="ellipse">
            <a:avLst/>
          </a:prstGeom>
          <a:solidFill>
            <a:srgbClr val="E25D4D"/>
          </a:solidFill>
          <a:ln w="12700">
            <a:solidFill>
              <a:srgbClr val="E25D4D"/>
            </a:solidFill>
            <a:prstDash val="solid"/>
          </a:ln>
        </p:spPr>
        <p:txBody>
          <a:bodyPr/>
          <a:lstStyle/>
          <a:p>
            <a:endParaRPr lang="en-GB"/>
          </a:p>
        </p:txBody>
      </p:sp>
      <p:sp>
        <p:nvSpPr>
          <p:cNvPr id="16" name="Text 14"/>
          <p:cNvSpPr/>
          <p:nvPr/>
        </p:nvSpPr>
        <p:spPr>
          <a:xfrm>
            <a:off x="5225796" y="2475738"/>
            <a:ext cx="720090" cy="706374"/>
          </a:xfrm>
          <a:prstGeom prst="rect">
            <a:avLst/>
          </a:prstGeom>
          <a:noFill/>
          <a:ln/>
        </p:spPr>
        <p:txBody>
          <a:bodyPr wrap="square" lIns="0" tIns="0" rIns="0" bIns="0" rtlCol="0" anchor="ctr">
            <a:normAutofit/>
          </a:bodyPr>
          <a:lstStyle/>
          <a:p>
            <a:pPr algn="ctr"/>
            <a:r>
              <a:rPr lang="en-US" sz="1733" b="1" dirty="0">
                <a:solidFill>
                  <a:srgbClr val="FFFFFF"/>
                </a:solidFill>
                <a:latin typeface="Arial" pitchFamily="34" charset="0"/>
                <a:ea typeface="Arial" pitchFamily="34" charset="-122"/>
                <a:cs typeface="Arial" pitchFamily="34" charset="-120"/>
              </a:rPr>
              <a:t>3</a:t>
            </a:r>
            <a:endParaRPr lang="en-US" sz="1733" dirty="0"/>
          </a:p>
        </p:txBody>
      </p:sp>
      <p:sp>
        <p:nvSpPr>
          <p:cNvPr id="17" name="Text 15"/>
          <p:cNvSpPr/>
          <p:nvPr/>
        </p:nvSpPr>
        <p:spPr>
          <a:xfrm>
            <a:off x="4732020" y="3291840"/>
            <a:ext cx="1714500" cy="288036"/>
          </a:xfrm>
          <a:prstGeom prst="rect">
            <a:avLst/>
          </a:prstGeom>
          <a:noFill/>
          <a:ln/>
        </p:spPr>
        <p:txBody>
          <a:bodyPr wrap="square" lIns="0" tIns="0" rIns="0" bIns="0" rtlCol="0" anchor="ctr">
            <a:normAutofit/>
          </a:bodyPr>
          <a:lstStyle/>
          <a:p>
            <a:pPr algn="ctr"/>
            <a:r>
              <a:rPr lang="en-US" sz="1350" b="1" dirty="0">
                <a:solidFill>
                  <a:srgbClr val="173137"/>
                </a:solidFill>
                <a:latin typeface="Arial" pitchFamily="34" charset="0"/>
                <a:ea typeface="Arial" pitchFamily="34" charset="-122"/>
                <a:cs typeface="Arial" pitchFamily="34" charset="-120"/>
              </a:rPr>
              <a:t>Q&amp;A</a:t>
            </a:r>
            <a:endParaRPr lang="en-US" sz="1350" dirty="0"/>
          </a:p>
        </p:txBody>
      </p:sp>
      <p:sp>
        <p:nvSpPr>
          <p:cNvPr id="18" name="Text 16"/>
          <p:cNvSpPr/>
          <p:nvPr/>
        </p:nvSpPr>
        <p:spPr>
          <a:xfrm>
            <a:off x="4766310" y="3600450"/>
            <a:ext cx="1645920" cy="548640"/>
          </a:xfrm>
          <a:prstGeom prst="rect">
            <a:avLst/>
          </a:prstGeom>
          <a:noFill/>
          <a:ln/>
        </p:spPr>
        <p:txBody>
          <a:bodyPr wrap="square" lIns="0" tIns="0" rIns="0" bIns="0" rtlCol="0" anchor="t">
            <a:normAutofit/>
          </a:bodyPr>
          <a:lstStyle/>
          <a:p>
            <a:pPr algn="ctr"/>
            <a:r>
              <a:rPr lang="en-US" sz="1065" dirty="0">
                <a:solidFill>
                  <a:srgbClr val="6E6A64"/>
                </a:solidFill>
                <a:latin typeface="Arial" pitchFamily="34" charset="0"/>
                <a:ea typeface="Arial" pitchFamily="34" charset="-122"/>
                <a:cs typeface="Arial" pitchFamily="34" charset="-120"/>
              </a:rPr>
              <a:t>question the choices</a:t>
            </a:r>
            <a:endParaRPr lang="en-US" sz="1065" dirty="0"/>
          </a:p>
        </p:txBody>
      </p:sp>
      <p:sp>
        <p:nvSpPr>
          <p:cNvPr id="19" name="Shape 17"/>
          <p:cNvSpPr/>
          <p:nvPr/>
        </p:nvSpPr>
        <p:spPr>
          <a:xfrm>
            <a:off x="6425946" y="2832354"/>
            <a:ext cx="397764" cy="0"/>
          </a:xfrm>
          <a:prstGeom prst="line">
            <a:avLst/>
          </a:prstGeom>
          <a:noFill/>
          <a:ln w="25400">
            <a:solidFill>
              <a:srgbClr val="A8B9B5"/>
            </a:solidFill>
            <a:prstDash val="solid"/>
            <a:tailEnd type="triangle"/>
          </a:ln>
        </p:spPr>
        <p:txBody>
          <a:bodyPr/>
          <a:lstStyle/>
          <a:p>
            <a:endParaRPr lang="en-GB"/>
          </a:p>
        </p:txBody>
      </p:sp>
      <p:sp>
        <p:nvSpPr>
          <p:cNvPr id="20" name="Shape 18"/>
          <p:cNvSpPr/>
          <p:nvPr/>
        </p:nvSpPr>
        <p:spPr>
          <a:xfrm>
            <a:off x="7317486" y="2468880"/>
            <a:ext cx="720090" cy="720090"/>
          </a:xfrm>
          <a:prstGeom prst="ellipse">
            <a:avLst/>
          </a:prstGeom>
          <a:solidFill>
            <a:srgbClr val="1E8C8B"/>
          </a:solidFill>
          <a:ln w="12700">
            <a:solidFill>
              <a:srgbClr val="1E8C8B"/>
            </a:solidFill>
            <a:prstDash val="solid"/>
          </a:ln>
        </p:spPr>
        <p:txBody>
          <a:bodyPr/>
          <a:lstStyle/>
          <a:p>
            <a:endParaRPr lang="en-GB"/>
          </a:p>
        </p:txBody>
      </p:sp>
      <p:sp>
        <p:nvSpPr>
          <p:cNvPr id="21" name="Text 19"/>
          <p:cNvSpPr/>
          <p:nvPr/>
        </p:nvSpPr>
        <p:spPr>
          <a:xfrm>
            <a:off x="7317486" y="2475738"/>
            <a:ext cx="720090" cy="706374"/>
          </a:xfrm>
          <a:prstGeom prst="rect">
            <a:avLst/>
          </a:prstGeom>
          <a:noFill/>
          <a:ln/>
        </p:spPr>
        <p:txBody>
          <a:bodyPr wrap="square" lIns="0" tIns="0" rIns="0" bIns="0" rtlCol="0" anchor="ctr">
            <a:normAutofit/>
          </a:bodyPr>
          <a:lstStyle/>
          <a:p>
            <a:pPr algn="ctr"/>
            <a:r>
              <a:rPr lang="en-US" sz="1733" b="1" dirty="0">
                <a:solidFill>
                  <a:srgbClr val="FFFFFF"/>
                </a:solidFill>
                <a:latin typeface="Arial" pitchFamily="34" charset="0"/>
                <a:ea typeface="Arial" pitchFamily="34" charset="-122"/>
                <a:cs typeface="Arial" pitchFamily="34" charset="-120"/>
              </a:rPr>
              <a:t>4</a:t>
            </a:r>
            <a:endParaRPr lang="en-US" sz="1733" dirty="0"/>
          </a:p>
        </p:txBody>
      </p:sp>
      <p:sp>
        <p:nvSpPr>
          <p:cNvPr id="22" name="Text 20"/>
          <p:cNvSpPr/>
          <p:nvPr/>
        </p:nvSpPr>
        <p:spPr>
          <a:xfrm>
            <a:off x="6823710" y="3291840"/>
            <a:ext cx="1714500" cy="288036"/>
          </a:xfrm>
          <a:prstGeom prst="rect">
            <a:avLst/>
          </a:prstGeom>
          <a:noFill/>
          <a:ln/>
        </p:spPr>
        <p:txBody>
          <a:bodyPr wrap="square" lIns="0" tIns="0" rIns="0" bIns="0" rtlCol="0" anchor="ctr">
            <a:normAutofit/>
          </a:bodyPr>
          <a:lstStyle/>
          <a:p>
            <a:pPr algn="ctr"/>
            <a:r>
              <a:rPr lang="en-US" sz="1350" b="1" dirty="0">
                <a:solidFill>
                  <a:srgbClr val="173137"/>
                </a:solidFill>
                <a:latin typeface="Arial" pitchFamily="34" charset="0"/>
                <a:ea typeface="Arial" pitchFamily="34" charset="-122"/>
                <a:cs typeface="Arial" pitchFamily="34" charset="-120"/>
              </a:rPr>
              <a:t>NETWORK</a:t>
            </a:r>
            <a:endParaRPr lang="en-US" sz="1350" dirty="0"/>
          </a:p>
        </p:txBody>
      </p:sp>
      <p:sp>
        <p:nvSpPr>
          <p:cNvPr id="23" name="Text 21"/>
          <p:cNvSpPr/>
          <p:nvPr/>
        </p:nvSpPr>
        <p:spPr>
          <a:xfrm>
            <a:off x="6858000" y="3600450"/>
            <a:ext cx="1645920" cy="548640"/>
          </a:xfrm>
          <a:prstGeom prst="rect">
            <a:avLst/>
          </a:prstGeom>
          <a:noFill/>
          <a:ln/>
        </p:spPr>
        <p:txBody>
          <a:bodyPr wrap="square" lIns="0" tIns="0" rIns="0" bIns="0" rtlCol="0" anchor="t">
            <a:normAutofit/>
          </a:bodyPr>
          <a:lstStyle/>
          <a:p>
            <a:pPr algn="ctr"/>
            <a:r>
              <a:rPr lang="en-US" sz="1065" dirty="0">
                <a:solidFill>
                  <a:srgbClr val="6E6A64"/>
                </a:solidFill>
                <a:latin typeface="Arial" pitchFamily="34" charset="0"/>
                <a:ea typeface="Arial" pitchFamily="34" charset="-122"/>
                <a:cs typeface="Arial" pitchFamily="34" charset="-120"/>
              </a:rPr>
              <a:t>connect experience &amp; ideas</a:t>
            </a:r>
            <a:endParaRPr lang="en-US" sz="1065" dirty="0"/>
          </a:p>
        </p:txBody>
      </p:sp>
      <p:sp>
        <p:nvSpPr>
          <p:cNvPr id="24" name="Text 22"/>
          <p:cNvSpPr/>
          <p:nvPr/>
        </p:nvSpPr>
        <p:spPr>
          <a:xfrm>
            <a:off x="514350" y="4780026"/>
            <a:ext cx="8161020" cy="445770"/>
          </a:xfrm>
          <a:prstGeom prst="rect">
            <a:avLst/>
          </a:prstGeom>
          <a:noFill/>
          <a:ln/>
        </p:spPr>
        <p:txBody>
          <a:bodyPr wrap="square" lIns="0" tIns="0" rIns="0" bIns="0" rtlCol="0" anchor="ctr">
            <a:normAutofit/>
          </a:bodyPr>
          <a:lstStyle/>
          <a:p>
            <a:pPr algn="ctr"/>
            <a:r>
              <a:rPr lang="en-US" sz="1650" b="1" dirty="0">
                <a:solidFill>
                  <a:srgbClr val="0D6B6A"/>
                </a:solidFill>
                <a:latin typeface="Arial" pitchFamily="34" charset="0"/>
                <a:ea typeface="Arial" pitchFamily="34" charset="-122"/>
                <a:cs typeface="Arial" pitchFamily="34" charset="-120"/>
              </a:rPr>
              <a:t>The platform starts the discussion. People deepen it.</a:t>
            </a:r>
            <a:endParaRPr lang="en-US" sz="1650" dirty="0"/>
          </a:p>
        </p:txBody>
      </p:sp>
      <p:sp>
        <p:nvSpPr>
          <p:cNvPr id="25" name="Slide Number Placeholder 0"/>
          <p:cNvSpPr>
            <a:spLocks noGrp="1"/>
          </p:cNvSpPr>
          <p:nvPr>
            <p:ph type="sldNum" sz="quarter" idx="4294967295"/>
          </p:nvPr>
        </p:nvSpPr>
        <p:spPr>
          <a:xfrm>
            <a:off x="11475720" y="6473952"/>
            <a:ext cx="320040" cy="182880"/>
          </a:xfrm>
          <a:prstGeom prst="rect">
            <a:avLst/>
          </a:prstGeom>
          <a:extLst>
            <a:ext uri="{C572A759-6A51-4108-AA02-DFA0A04FC94B}">
              <ma14:wrappingTextBoxFlag xmlns="" xmlns:ma14="http://schemas.microsoft.com/office/mac/drawingml/2011/main" val="0"/>
            </a:ext>
          </a:extLst>
        </p:spPr>
        <p:txBody>
          <a:bodyPr lIns="0" tIns="0" rIns="0" bIns="0"/>
          <a:lstStyle>
            <a:lvl1pPr marL="0" algn="l" defTabSz="914400" rtl="0" eaLnBrk="1" latinLnBrk="0" hangingPunct="1">
              <a:defRPr sz="950" kern="1200">
                <a:solidFill>
                  <a:srgbClr val="6E6A64"/>
                </a:solidFill>
                <a:latin typeface="Arial"/>
                <a:ea typeface="Arial"/>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8</a:t>
            </a:fld>
            <a:endParaRPr lang="en-US"/>
          </a:p>
        </p:txBody>
      </p:sp>
    </p:spTree>
  </p:cSld>
  <p:clrMapOvr>
    <a:masterClrMapping/>
  </p:clrMapOvr>
  <p:transition advTm="2000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FFEFA-0673-16AA-98BA-994522E936D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8E950A5-1F04-A901-2374-FC74AA504F6D}"/>
              </a:ext>
            </a:extLst>
          </p:cNvPr>
          <p:cNvSpPr>
            <a:spLocks noGrp="1"/>
          </p:cNvSpPr>
          <p:nvPr>
            <p:ph type="title"/>
          </p:nvPr>
        </p:nvSpPr>
        <p:spPr>
          <a:xfrm>
            <a:off x="628650" y="492977"/>
            <a:ext cx="7886700" cy="1011108"/>
          </a:xfrm>
        </p:spPr>
        <p:txBody>
          <a:bodyPr>
            <a:normAutofit/>
          </a:bodyPr>
          <a:lstStyle/>
          <a:p>
            <a:r>
              <a:rPr lang="en-GB" b="1" dirty="0"/>
              <a:t>Workshop 1: Thursday 2 July 2026</a:t>
            </a:r>
          </a:p>
        </p:txBody>
      </p:sp>
      <p:sp>
        <p:nvSpPr>
          <p:cNvPr id="5" name="Text Placeholder 4">
            <a:extLst>
              <a:ext uri="{FF2B5EF4-FFF2-40B4-BE49-F238E27FC236}">
                <a16:creationId xmlns:a16="http://schemas.microsoft.com/office/drawing/2014/main" id="{16A8680C-1A33-2C51-AAD2-7E53CFAE5ED7}"/>
              </a:ext>
            </a:extLst>
          </p:cNvPr>
          <p:cNvSpPr>
            <a:spLocks noGrp="1"/>
          </p:cNvSpPr>
          <p:nvPr>
            <p:ph type="body" sz="quarter" idx="11"/>
          </p:nvPr>
        </p:nvSpPr>
        <p:spPr>
          <a:xfrm>
            <a:off x="899591" y="1484784"/>
            <a:ext cx="7776865" cy="4608512"/>
          </a:xfrm>
        </p:spPr>
        <p:txBody>
          <a:bodyPr/>
          <a:lstStyle/>
          <a:p>
            <a:r>
              <a:rPr lang="en-GB" b="1" dirty="0"/>
              <a:t>12:00 - 14:00 6X101 at UWE</a:t>
            </a:r>
            <a:endParaRPr lang="en-GB" dirty="0"/>
          </a:p>
        </p:txBody>
      </p:sp>
      <p:pic>
        <p:nvPicPr>
          <p:cNvPr id="3" name="Picture 2">
            <a:extLst>
              <a:ext uri="{FF2B5EF4-FFF2-40B4-BE49-F238E27FC236}">
                <a16:creationId xmlns:a16="http://schemas.microsoft.com/office/drawing/2014/main" id="{7EF9437F-54F1-7904-C6D6-02C6290FABE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9909" y="3212976"/>
            <a:ext cx="4416382" cy="2955323"/>
          </a:xfrm>
          <a:prstGeom prst="rect">
            <a:avLst/>
          </a:prstGeom>
        </p:spPr>
      </p:pic>
      <p:pic>
        <p:nvPicPr>
          <p:cNvPr id="7" name="Picture 6">
            <a:extLst>
              <a:ext uri="{FF2B5EF4-FFF2-40B4-BE49-F238E27FC236}">
                <a16:creationId xmlns:a16="http://schemas.microsoft.com/office/drawing/2014/main" id="{82C3A891-F4B4-B7A6-47A0-285394EFB3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4365104"/>
            <a:ext cx="3404814" cy="2278556"/>
          </a:xfrm>
          <a:prstGeom prst="rect">
            <a:avLst/>
          </a:prstGeom>
        </p:spPr>
      </p:pic>
      <p:pic>
        <p:nvPicPr>
          <p:cNvPr id="9" name="Picture 8">
            <a:extLst>
              <a:ext uri="{FF2B5EF4-FFF2-40B4-BE49-F238E27FC236}">
                <a16:creationId xmlns:a16="http://schemas.microsoft.com/office/drawing/2014/main" id="{B5D69148-477C-221D-414E-5E98F89F51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5795" y="2132856"/>
            <a:ext cx="2967563" cy="1985813"/>
          </a:xfrm>
          <a:prstGeom prst="rect">
            <a:avLst/>
          </a:prstGeom>
        </p:spPr>
      </p:pic>
    </p:spTree>
    <p:extLst>
      <p:ext uri="{BB962C8B-B14F-4D97-AF65-F5344CB8AC3E}">
        <p14:creationId xmlns:p14="http://schemas.microsoft.com/office/powerpoint/2010/main" val="1718960616"/>
      </p:ext>
    </p:extLst>
  </p:cSld>
  <p:clrMapOvr>
    <a:masterClrMapping/>
  </p:clrMapOvr>
  <p:transition spd="slow" advTm="20000">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9B844-4EE3-A75C-2349-A5C4482581B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ED7611C-99EF-8C8C-0FFB-0B51A1A49665}"/>
              </a:ext>
            </a:extLst>
          </p:cNvPr>
          <p:cNvSpPr>
            <a:spLocks noGrp="1"/>
          </p:cNvSpPr>
          <p:nvPr>
            <p:ph type="title"/>
          </p:nvPr>
        </p:nvSpPr>
        <p:spPr/>
        <p:txBody>
          <a:bodyPr/>
          <a:lstStyle/>
          <a:p>
            <a:r>
              <a:rPr lang="en-GB" b="1" dirty="0"/>
              <a:t>Workshop 2: Saturday 4</a:t>
            </a:r>
            <a:r>
              <a:rPr lang="en-GB" b="1" baseline="30000" dirty="0"/>
              <a:t>th</a:t>
            </a:r>
            <a:r>
              <a:rPr lang="en-GB" b="1" dirty="0"/>
              <a:t> July 2026</a:t>
            </a:r>
            <a:endParaRPr lang="en-GB" dirty="0"/>
          </a:p>
        </p:txBody>
      </p:sp>
      <p:sp>
        <p:nvSpPr>
          <p:cNvPr id="5" name="Text Placeholder 4">
            <a:extLst>
              <a:ext uri="{FF2B5EF4-FFF2-40B4-BE49-F238E27FC236}">
                <a16:creationId xmlns:a16="http://schemas.microsoft.com/office/drawing/2014/main" id="{3F302F7E-0E02-10A5-782F-0069761345DB}"/>
              </a:ext>
            </a:extLst>
          </p:cNvPr>
          <p:cNvSpPr>
            <a:spLocks noGrp="1"/>
          </p:cNvSpPr>
          <p:nvPr>
            <p:ph type="body" sz="quarter" idx="11"/>
          </p:nvPr>
        </p:nvSpPr>
        <p:spPr>
          <a:xfrm>
            <a:off x="498256" y="1567263"/>
            <a:ext cx="6551612" cy="4608512"/>
          </a:xfrm>
        </p:spPr>
        <p:txBody>
          <a:bodyPr/>
          <a:lstStyle/>
          <a:p>
            <a:r>
              <a:rPr lang="en-GB" b="1" dirty="0"/>
              <a:t>13:00 - 15:00 at Spitfire Hangar, Brabazon</a:t>
            </a:r>
          </a:p>
        </p:txBody>
      </p:sp>
      <p:pic>
        <p:nvPicPr>
          <p:cNvPr id="3" name="Picture 2">
            <a:extLst>
              <a:ext uri="{FF2B5EF4-FFF2-40B4-BE49-F238E27FC236}">
                <a16:creationId xmlns:a16="http://schemas.microsoft.com/office/drawing/2014/main" id="{95922F85-465E-7545-1DF0-8F9664957D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6196" y="3789040"/>
            <a:ext cx="5011780" cy="2817944"/>
          </a:xfrm>
          <a:prstGeom prst="rect">
            <a:avLst/>
          </a:prstGeom>
        </p:spPr>
      </p:pic>
      <p:pic>
        <p:nvPicPr>
          <p:cNvPr id="7" name="Picture 6">
            <a:extLst>
              <a:ext uri="{FF2B5EF4-FFF2-40B4-BE49-F238E27FC236}">
                <a16:creationId xmlns:a16="http://schemas.microsoft.com/office/drawing/2014/main" id="{B1862243-2DA0-5B60-377B-0A6AA66275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2276872"/>
            <a:ext cx="3096344" cy="1740964"/>
          </a:xfrm>
          <a:prstGeom prst="rect">
            <a:avLst/>
          </a:prstGeom>
        </p:spPr>
      </p:pic>
    </p:spTree>
    <p:extLst>
      <p:ext uri="{BB962C8B-B14F-4D97-AF65-F5344CB8AC3E}">
        <p14:creationId xmlns:p14="http://schemas.microsoft.com/office/powerpoint/2010/main" val="3978726443"/>
      </p:ext>
    </p:extLst>
  </p:cSld>
  <p:clrMapOvr>
    <a:masterClrMapping/>
  </p:clrMapOvr>
  <p:transition spd="slow" advTm="20000">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63BB4-EB1C-A3A7-57F2-9CA38D498B29}"/>
              </a:ext>
            </a:extLst>
          </p:cNvPr>
          <p:cNvSpPr>
            <a:spLocks noGrp="1"/>
          </p:cNvSpPr>
          <p:nvPr>
            <p:ph type="title"/>
          </p:nvPr>
        </p:nvSpPr>
        <p:spPr/>
        <p:txBody>
          <a:bodyPr/>
          <a:lstStyle/>
          <a:p>
            <a:r>
              <a:rPr lang="en-GB" dirty="0"/>
              <a:t>Feedback</a:t>
            </a:r>
          </a:p>
        </p:txBody>
      </p:sp>
      <p:graphicFrame>
        <p:nvGraphicFramePr>
          <p:cNvPr id="5" name="Object 4">
            <a:extLst>
              <a:ext uri="{FF2B5EF4-FFF2-40B4-BE49-F238E27FC236}">
                <a16:creationId xmlns:a16="http://schemas.microsoft.com/office/drawing/2014/main" id="{6B69F5AB-E129-7725-4411-B2293C390CA2}"/>
              </a:ext>
            </a:extLst>
          </p:cNvPr>
          <p:cNvGraphicFramePr>
            <a:graphicFrameLocks noChangeAspect="1"/>
          </p:cNvGraphicFramePr>
          <p:nvPr>
            <p:extLst>
              <p:ext uri="{D42A27DB-BD31-4B8C-83A1-F6EECF244321}">
                <p14:modId xmlns:p14="http://schemas.microsoft.com/office/powerpoint/2010/main" val="2093626652"/>
              </p:ext>
            </p:extLst>
          </p:nvPr>
        </p:nvGraphicFramePr>
        <p:xfrm>
          <a:off x="971600" y="1556792"/>
          <a:ext cx="6408738" cy="884237"/>
        </p:xfrm>
        <a:graphic>
          <a:graphicData uri="http://schemas.openxmlformats.org/presentationml/2006/ole">
            <mc:AlternateContent xmlns:mc="http://schemas.openxmlformats.org/markup-compatibility/2006">
              <mc:Choice xmlns:v="urn:schemas-microsoft-com:vml" Requires="v">
                <p:oleObj name="Worksheet" r:id="rId2" imgW="6408415" imgH="883809" progId="Excel.Sheet.12">
                  <p:embed/>
                </p:oleObj>
              </mc:Choice>
              <mc:Fallback>
                <p:oleObj name="Worksheet" r:id="rId2" imgW="6408415" imgH="883809" progId="Excel.Sheet.12">
                  <p:embed/>
                  <p:pic>
                    <p:nvPicPr>
                      <p:cNvPr id="5" name="Object 4">
                        <a:extLst>
                          <a:ext uri="{FF2B5EF4-FFF2-40B4-BE49-F238E27FC236}">
                            <a16:creationId xmlns:a16="http://schemas.microsoft.com/office/drawing/2014/main" id="{6B69F5AB-E129-7725-4411-B2293C390CA2}"/>
                          </a:ext>
                        </a:extLst>
                      </p:cNvPr>
                      <p:cNvPicPr/>
                      <p:nvPr/>
                    </p:nvPicPr>
                    <p:blipFill>
                      <a:blip r:embed="rId3"/>
                      <a:stretch>
                        <a:fillRect/>
                      </a:stretch>
                    </p:blipFill>
                    <p:spPr>
                      <a:xfrm>
                        <a:off x="971600" y="1556792"/>
                        <a:ext cx="6408738" cy="884237"/>
                      </a:xfrm>
                      <a:prstGeom prst="rect">
                        <a:avLst/>
                      </a:prstGeom>
                    </p:spPr>
                  </p:pic>
                </p:oleObj>
              </mc:Fallback>
            </mc:AlternateContent>
          </a:graphicData>
        </a:graphic>
      </p:graphicFrame>
      <p:graphicFrame>
        <p:nvGraphicFramePr>
          <p:cNvPr id="6" name="Chart 5">
            <a:extLst>
              <a:ext uri="{FF2B5EF4-FFF2-40B4-BE49-F238E27FC236}">
                <a16:creationId xmlns:a16="http://schemas.microsoft.com/office/drawing/2014/main" id="{7B1701DF-4C84-9101-51D2-4A535D4AC4E4}"/>
              </a:ext>
            </a:extLst>
          </p:cNvPr>
          <p:cNvGraphicFramePr>
            <a:graphicFrameLocks/>
          </p:cNvGraphicFramePr>
          <p:nvPr>
            <p:extLst>
              <p:ext uri="{D42A27DB-BD31-4B8C-83A1-F6EECF244321}">
                <p14:modId xmlns:p14="http://schemas.microsoft.com/office/powerpoint/2010/main" val="3114757374"/>
              </p:ext>
            </p:extLst>
          </p:nvPr>
        </p:nvGraphicFramePr>
        <p:xfrm>
          <a:off x="962159" y="2924944"/>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89053021"/>
      </p:ext>
    </p:extLst>
  </p:cSld>
  <p:clrMapOvr>
    <a:masterClrMapping/>
  </p:clrMapOvr>
  <p:transition spd="slow" advTm="20000">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D91D9-16E9-3869-DF1A-2AACED92BCD0}"/>
              </a:ext>
            </a:extLst>
          </p:cNvPr>
          <p:cNvSpPr>
            <a:spLocks noGrp="1"/>
          </p:cNvSpPr>
          <p:nvPr>
            <p:ph type="title"/>
          </p:nvPr>
        </p:nvSpPr>
        <p:spPr/>
        <p:txBody>
          <a:bodyPr/>
          <a:lstStyle/>
          <a:p>
            <a:r>
              <a:rPr lang="en-GB" dirty="0"/>
              <a:t>Feedback</a:t>
            </a:r>
          </a:p>
        </p:txBody>
      </p:sp>
      <p:sp>
        <p:nvSpPr>
          <p:cNvPr id="3" name="Text Placeholder 2">
            <a:extLst>
              <a:ext uri="{FF2B5EF4-FFF2-40B4-BE49-F238E27FC236}">
                <a16:creationId xmlns:a16="http://schemas.microsoft.com/office/drawing/2014/main" id="{FC953298-1C00-12FC-4287-AA599B5382C7}"/>
              </a:ext>
            </a:extLst>
          </p:cNvPr>
          <p:cNvSpPr>
            <a:spLocks noGrp="1"/>
          </p:cNvSpPr>
          <p:nvPr>
            <p:ph type="body" sz="quarter" idx="11"/>
          </p:nvPr>
        </p:nvSpPr>
        <p:spPr/>
        <p:txBody>
          <a:bodyPr/>
          <a:lstStyle/>
          <a:p>
            <a:endParaRPr lang="en-GB" dirty="0"/>
          </a:p>
        </p:txBody>
      </p:sp>
      <p:graphicFrame>
        <p:nvGraphicFramePr>
          <p:cNvPr id="5" name="Object 4">
            <a:extLst>
              <a:ext uri="{FF2B5EF4-FFF2-40B4-BE49-F238E27FC236}">
                <a16:creationId xmlns:a16="http://schemas.microsoft.com/office/drawing/2014/main" id="{1604E23F-36E2-E2BA-B5F5-F09CD9FB28A9}"/>
              </a:ext>
            </a:extLst>
          </p:cNvPr>
          <p:cNvGraphicFramePr>
            <a:graphicFrameLocks noChangeAspect="1"/>
          </p:cNvGraphicFramePr>
          <p:nvPr>
            <p:extLst>
              <p:ext uri="{D42A27DB-BD31-4B8C-83A1-F6EECF244321}">
                <p14:modId xmlns:p14="http://schemas.microsoft.com/office/powerpoint/2010/main" val="3620226305"/>
              </p:ext>
            </p:extLst>
          </p:nvPr>
        </p:nvGraphicFramePr>
        <p:xfrm>
          <a:off x="1199628" y="2373312"/>
          <a:ext cx="5951537" cy="2111375"/>
        </p:xfrm>
        <a:graphic>
          <a:graphicData uri="http://schemas.openxmlformats.org/presentationml/2006/ole">
            <mc:AlternateContent xmlns:mc="http://schemas.openxmlformats.org/markup-compatibility/2006">
              <mc:Choice xmlns:v="urn:schemas-microsoft-com:vml" Requires="v">
                <p:oleObj name="Worksheet" r:id="rId2" imgW="5951028" imgH="2110768" progId="Excel.Sheet.12">
                  <p:embed/>
                </p:oleObj>
              </mc:Choice>
              <mc:Fallback>
                <p:oleObj name="Worksheet" r:id="rId2" imgW="5951028" imgH="2110768" progId="Excel.Sheet.12">
                  <p:embed/>
                  <p:pic>
                    <p:nvPicPr>
                      <p:cNvPr id="5" name="Object 4">
                        <a:extLst>
                          <a:ext uri="{FF2B5EF4-FFF2-40B4-BE49-F238E27FC236}">
                            <a16:creationId xmlns:a16="http://schemas.microsoft.com/office/drawing/2014/main" id="{1604E23F-36E2-E2BA-B5F5-F09CD9FB28A9}"/>
                          </a:ext>
                        </a:extLst>
                      </p:cNvPr>
                      <p:cNvPicPr/>
                      <p:nvPr/>
                    </p:nvPicPr>
                    <p:blipFill>
                      <a:blip r:embed="rId3"/>
                      <a:stretch>
                        <a:fillRect/>
                      </a:stretch>
                    </p:blipFill>
                    <p:spPr>
                      <a:xfrm>
                        <a:off x="1199628" y="2373312"/>
                        <a:ext cx="5951537" cy="2111375"/>
                      </a:xfrm>
                      <a:prstGeom prst="rect">
                        <a:avLst/>
                      </a:prstGeom>
                    </p:spPr>
                  </p:pic>
                </p:oleObj>
              </mc:Fallback>
            </mc:AlternateContent>
          </a:graphicData>
        </a:graphic>
      </p:graphicFrame>
    </p:spTree>
    <p:extLst>
      <p:ext uri="{BB962C8B-B14F-4D97-AF65-F5344CB8AC3E}">
        <p14:creationId xmlns:p14="http://schemas.microsoft.com/office/powerpoint/2010/main" val="1257168375"/>
      </p:ext>
    </p:extLst>
  </p:cSld>
  <p:clrMapOvr>
    <a:masterClrMapping/>
  </p:clrMapOvr>
  <p:transition spd="slow" advTm="20000">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ing"/>
          <p:cNvSpPr/>
          <p:nvPr/>
        </p:nvSpPr>
        <p:spPr>
          <a:xfrm>
            <a:off x="377190" y="583565"/>
            <a:ext cx="6858000" cy="486283"/>
          </a:xfrm>
          <a:prstGeom prst="rect">
            <a:avLst/>
          </a:prstGeom>
          <a:noFill/>
          <a:ln/>
        </p:spPr>
        <p:txBody>
          <a:bodyPr wrap="square" lIns="0" tIns="0" rIns="0" bIns="0" rtlCol="0" anchor="ctr">
            <a:normAutofit/>
          </a:bodyPr>
          <a:lstStyle/>
          <a:p>
            <a:r>
              <a:rPr lang="en-US" sz="2800" b="1" kern="0" spc="90" dirty="0">
                <a:solidFill>
                  <a:srgbClr val="0D6B6A"/>
                </a:solidFill>
                <a:latin typeface="Arial" pitchFamily="34" charset="0"/>
                <a:ea typeface="Arial" pitchFamily="34" charset="-122"/>
                <a:cs typeface="Arial" pitchFamily="34" charset="-120"/>
              </a:rPr>
              <a:t>WHAT THE NUMBERS SAY</a:t>
            </a:r>
          </a:p>
        </p:txBody>
      </p:sp>
      <p:sp>
        <p:nvSpPr>
          <p:cNvPr id="3" name="Statement"/>
          <p:cNvSpPr/>
          <p:nvPr/>
        </p:nvSpPr>
        <p:spPr>
          <a:xfrm>
            <a:off x="377190" y="1433322"/>
            <a:ext cx="6858000" cy="445770"/>
          </a:xfrm>
          <a:prstGeom prst="rect">
            <a:avLst/>
          </a:prstGeom>
          <a:noFill/>
          <a:ln/>
        </p:spPr>
        <p:txBody>
          <a:bodyPr wrap="square" lIns="0" tIns="0" rIns="0" bIns="0" rtlCol="0" anchor="t">
            <a:normAutofit/>
          </a:bodyPr>
          <a:lstStyle/>
          <a:p>
            <a:r>
              <a:rPr lang="en-US" sz="2325" b="1" kern="0" dirty="0">
                <a:solidFill>
                  <a:srgbClr val="173137"/>
                </a:solidFill>
                <a:latin typeface="Arial" pitchFamily="34" charset="0"/>
                <a:ea typeface="Arial" pitchFamily="34" charset="-122"/>
                <a:cs typeface="Arial" pitchFamily="34" charset="-120"/>
              </a:rPr>
              <a:t>Three July workshops. 26 responses.</a:t>
            </a:r>
          </a:p>
        </p:txBody>
      </p:sp>
      <p:sp>
        <p:nvSpPr>
          <p:cNvPr id="4" name="Accent"/>
          <p:cNvSpPr/>
          <p:nvPr/>
        </p:nvSpPr>
        <p:spPr>
          <a:xfrm>
            <a:off x="377190" y="1920240"/>
            <a:ext cx="822960" cy="0"/>
          </a:xfrm>
          <a:prstGeom prst="line">
            <a:avLst/>
          </a:prstGeom>
          <a:noFill/>
          <a:ln w="50800">
            <a:solidFill>
              <a:srgbClr val="E25D4D"/>
            </a:solidFill>
            <a:prstDash val="solid"/>
            <a:headEnd type="none"/>
            <a:tailEnd type="none"/>
          </a:ln>
        </p:spPr>
        <p:txBody>
          <a:bodyPr/>
          <a:lstStyle/>
          <a:p>
            <a:endParaRPr lang="en-GB"/>
          </a:p>
        </p:txBody>
      </p:sp>
      <p:sp>
        <p:nvSpPr>
          <p:cNvPr id="5" name="Card"/>
          <p:cNvSpPr/>
          <p:nvPr/>
        </p:nvSpPr>
        <p:spPr>
          <a:xfrm>
            <a:off x="457200" y="2283714"/>
            <a:ext cx="1943100" cy="1970000"/>
          </a:xfrm>
          <a:prstGeom prst="roundRect">
            <a:avLst>
              <a:gd name="adj" fmla="val 2319"/>
            </a:avLst>
          </a:prstGeom>
          <a:solidFill>
            <a:srgbClr val="EEF1EF"/>
          </a:solidFill>
          <a:ln w="12700">
            <a:solidFill>
              <a:srgbClr val="FFFFFF">
                <a:alpha val="0"/>
              </a:srgbClr>
            </a:solidFill>
            <a:prstDash val="solid"/>
          </a:ln>
        </p:spPr>
        <p:txBody>
          <a:bodyPr/>
          <a:lstStyle/>
          <a:p>
            <a:endParaRPr lang="en-GB"/>
          </a:p>
        </p:txBody>
      </p:sp>
      <p:sp>
        <p:nvSpPr>
          <p:cNvPr id="6" name="Text"/>
          <p:cNvSpPr/>
          <p:nvPr/>
        </p:nvSpPr>
        <p:spPr>
          <a:xfrm>
            <a:off x="457200" y="2453714"/>
            <a:ext cx="1943100" cy="620000"/>
          </a:xfrm>
          <a:prstGeom prst="rect">
            <a:avLst/>
          </a:prstGeom>
          <a:noFill/>
          <a:ln/>
        </p:spPr>
        <p:txBody>
          <a:bodyPr wrap="square" lIns="0" tIns="0" rIns="0" bIns="0" rtlCol="0" anchor="ctr">
            <a:normAutofit/>
          </a:bodyPr>
          <a:lstStyle/>
          <a:p>
            <a:pPr algn="ctr"/>
            <a:r>
              <a:rPr lang="en-US" sz="3600" b="1" kern="0" dirty="0">
                <a:solidFill>
                  <a:srgbClr val="0D6B6A"/>
                </a:solidFill>
                <a:latin typeface="Arial" pitchFamily="34" charset="0"/>
                <a:ea typeface="Arial" pitchFamily="34" charset="-122"/>
                <a:cs typeface="Arial" pitchFamily="34" charset="-120"/>
              </a:rPr>
              <a:t>100%</a:t>
            </a:r>
          </a:p>
        </p:txBody>
      </p:sp>
      <p:sp>
        <p:nvSpPr>
          <p:cNvPr id="7" name="Text"/>
          <p:cNvSpPr/>
          <p:nvPr/>
        </p:nvSpPr>
        <p:spPr>
          <a:xfrm>
            <a:off x="457200" y="3133714"/>
            <a:ext cx="1943100" cy="300000"/>
          </a:xfrm>
          <a:prstGeom prst="rect">
            <a:avLst/>
          </a:prstGeom>
          <a:noFill/>
          <a:ln/>
        </p:spPr>
        <p:txBody>
          <a:bodyPr wrap="square" lIns="0" tIns="0" rIns="0" bIns="0" rtlCol="0" anchor="ctr">
            <a:normAutofit/>
          </a:bodyPr>
          <a:lstStyle/>
          <a:p>
            <a:pPr algn="ctr"/>
            <a:r>
              <a:rPr lang="en-US" sz="1150" b="1" kern="0" dirty="0">
                <a:solidFill>
                  <a:srgbClr val="173137"/>
                </a:solidFill>
                <a:latin typeface="Arial" pitchFamily="34" charset="0"/>
                <a:ea typeface="Arial" pitchFamily="34" charset="-122"/>
                <a:cs typeface="Arial" pitchFamily="34" charset="-120"/>
              </a:rPr>
              <a:t>SATISFIED</a:t>
            </a:r>
          </a:p>
        </p:txBody>
      </p:sp>
      <p:sp>
        <p:nvSpPr>
          <p:cNvPr id="8" name="Text"/>
          <p:cNvSpPr/>
          <p:nvPr/>
        </p:nvSpPr>
        <p:spPr>
          <a:xfrm>
            <a:off x="577200" y="3463714"/>
            <a:ext cx="1703100" cy="640000"/>
          </a:xfrm>
          <a:prstGeom prst="rect">
            <a:avLst/>
          </a:prstGeom>
          <a:noFill/>
          <a:ln/>
        </p:spPr>
        <p:txBody>
          <a:bodyPr wrap="square" lIns="0" tIns="0" rIns="0" bIns="0" rtlCol="0" anchor="t">
            <a:normAutofit/>
          </a:bodyPr>
          <a:lstStyle/>
          <a:p>
            <a:pPr algn="ctr"/>
            <a:r>
              <a:rPr lang="en-US" sz="950" kern="0" dirty="0">
                <a:solidFill>
                  <a:srgbClr val="6E6A64"/>
                </a:solidFill>
                <a:latin typeface="Arial" pitchFamily="34" charset="0"/>
                <a:ea typeface="Arial" pitchFamily="34" charset="-122"/>
                <a:cs typeface="Arial" pitchFamily="34" charset="-120"/>
              </a:rPr>
              <a:t>every respondent Very or Quite satisfied</a:t>
            </a:r>
          </a:p>
        </p:txBody>
      </p:sp>
      <p:sp>
        <p:nvSpPr>
          <p:cNvPr id="9" name="Card"/>
          <p:cNvSpPr/>
          <p:nvPr/>
        </p:nvSpPr>
        <p:spPr>
          <a:xfrm>
            <a:off x="2552700" y="2283714"/>
            <a:ext cx="1943100" cy="1970000"/>
          </a:xfrm>
          <a:prstGeom prst="roundRect">
            <a:avLst>
              <a:gd name="adj" fmla="val 2319"/>
            </a:avLst>
          </a:prstGeom>
          <a:solidFill>
            <a:srgbClr val="F6E8E3"/>
          </a:solidFill>
          <a:ln w="12700">
            <a:solidFill>
              <a:srgbClr val="FFFFFF">
                <a:alpha val="0"/>
              </a:srgbClr>
            </a:solidFill>
            <a:prstDash val="solid"/>
          </a:ln>
        </p:spPr>
        <p:txBody>
          <a:bodyPr/>
          <a:lstStyle/>
          <a:p>
            <a:endParaRPr lang="en-GB"/>
          </a:p>
        </p:txBody>
      </p:sp>
      <p:sp>
        <p:nvSpPr>
          <p:cNvPr id="10" name="Text"/>
          <p:cNvSpPr/>
          <p:nvPr/>
        </p:nvSpPr>
        <p:spPr>
          <a:xfrm>
            <a:off x="2552700" y="2453714"/>
            <a:ext cx="1943100" cy="620000"/>
          </a:xfrm>
          <a:prstGeom prst="rect">
            <a:avLst/>
          </a:prstGeom>
          <a:noFill/>
          <a:ln/>
        </p:spPr>
        <p:txBody>
          <a:bodyPr wrap="square" lIns="0" tIns="0" rIns="0" bIns="0" rtlCol="0" anchor="ctr">
            <a:normAutofit/>
          </a:bodyPr>
          <a:lstStyle/>
          <a:p>
            <a:pPr algn="ctr"/>
            <a:r>
              <a:rPr lang="en-US" sz="3600" b="1" kern="0" dirty="0">
                <a:solidFill>
                  <a:srgbClr val="0D6B6A"/>
                </a:solidFill>
                <a:latin typeface="Arial" pitchFamily="34" charset="0"/>
                <a:ea typeface="Arial" pitchFamily="34" charset="-122"/>
                <a:cs typeface="Arial" pitchFamily="34" charset="-120"/>
              </a:rPr>
              <a:t>83%</a:t>
            </a:r>
          </a:p>
        </p:txBody>
      </p:sp>
      <p:sp>
        <p:nvSpPr>
          <p:cNvPr id="11" name="Text"/>
          <p:cNvSpPr/>
          <p:nvPr/>
        </p:nvSpPr>
        <p:spPr>
          <a:xfrm>
            <a:off x="2552700" y="3133714"/>
            <a:ext cx="1943100" cy="300000"/>
          </a:xfrm>
          <a:prstGeom prst="rect">
            <a:avLst/>
          </a:prstGeom>
          <a:noFill/>
          <a:ln/>
        </p:spPr>
        <p:txBody>
          <a:bodyPr wrap="square" lIns="0" tIns="0" rIns="0" bIns="0" rtlCol="0" anchor="ctr">
            <a:normAutofit/>
          </a:bodyPr>
          <a:lstStyle/>
          <a:p>
            <a:pPr algn="ctr"/>
            <a:r>
              <a:rPr lang="en-US" sz="1150" b="1" kern="0" dirty="0">
                <a:solidFill>
                  <a:srgbClr val="173137"/>
                </a:solidFill>
                <a:latin typeface="Arial" pitchFamily="34" charset="0"/>
                <a:ea typeface="Arial" pitchFamily="34" charset="-122"/>
                <a:cs typeface="Arial" pitchFamily="34" charset="-120"/>
              </a:rPr>
              <a:t>HELPFUL</a:t>
            </a:r>
          </a:p>
        </p:txBody>
      </p:sp>
      <p:sp>
        <p:nvSpPr>
          <p:cNvPr id="12" name="Text"/>
          <p:cNvSpPr/>
          <p:nvPr/>
        </p:nvSpPr>
        <p:spPr>
          <a:xfrm>
            <a:off x="2672700" y="3463714"/>
            <a:ext cx="1703100" cy="640000"/>
          </a:xfrm>
          <a:prstGeom prst="rect">
            <a:avLst/>
          </a:prstGeom>
          <a:noFill/>
          <a:ln/>
        </p:spPr>
        <p:txBody>
          <a:bodyPr wrap="square" lIns="0" tIns="0" rIns="0" bIns="0" rtlCol="0" anchor="t">
            <a:normAutofit/>
          </a:bodyPr>
          <a:lstStyle/>
          <a:p>
            <a:pPr algn="ctr"/>
            <a:r>
              <a:rPr lang="en-US" sz="950" kern="0" dirty="0">
                <a:solidFill>
                  <a:srgbClr val="6E6A64"/>
                </a:solidFill>
                <a:latin typeface="Arial" pitchFamily="34" charset="0"/>
                <a:ea typeface="Arial" pitchFamily="34" charset="-122"/>
                <a:cs typeface="Arial" pitchFamily="34" charset="-120"/>
              </a:rPr>
              <a:t>found it Very or Extremely helpful</a:t>
            </a:r>
          </a:p>
        </p:txBody>
      </p:sp>
      <p:sp>
        <p:nvSpPr>
          <p:cNvPr id="13" name="Card"/>
          <p:cNvSpPr/>
          <p:nvPr/>
        </p:nvSpPr>
        <p:spPr>
          <a:xfrm>
            <a:off x="4648200" y="2283714"/>
            <a:ext cx="1943100" cy="1970000"/>
          </a:xfrm>
          <a:prstGeom prst="roundRect">
            <a:avLst>
              <a:gd name="adj" fmla="val 2319"/>
            </a:avLst>
          </a:prstGeom>
          <a:solidFill>
            <a:srgbClr val="F7EED9"/>
          </a:solidFill>
          <a:ln w="12700">
            <a:solidFill>
              <a:srgbClr val="FFFFFF">
                <a:alpha val="0"/>
              </a:srgbClr>
            </a:solidFill>
            <a:prstDash val="solid"/>
          </a:ln>
        </p:spPr>
        <p:txBody>
          <a:bodyPr/>
          <a:lstStyle/>
          <a:p>
            <a:endParaRPr lang="en-GB"/>
          </a:p>
        </p:txBody>
      </p:sp>
      <p:sp>
        <p:nvSpPr>
          <p:cNvPr id="14" name="Text"/>
          <p:cNvSpPr/>
          <p:nvPr/>
        </p:nvSpPr>
        <p:spPr>
          <a:xfrm>
            <a:off x="4648200" y="2453714"/>
            <a:ext cx="1943100" cy="620000"/>
          </a:xfrm>
          <a:prstGeom prst="rect">
            <a:avLst/>
          </a:prstGeom>
          <a:noFill/>
          <a:ln/>
        </p:spPr>
        <p:txBody>
          <a:bodyPr wrap="square" lIns="0" tIns="0" rIns="0" bIns="0" rtlCol="0" anchor="ctr">
            <a:normAutofit/>
          </a:bodyPr>
          <a:lstStyle/>
          <a:p>
            <a:pPr algn="ctr"/>
            <a:r>
              <a:rPr lang="en-US" sz="3600" b="1" kern="0" dirty="0">
                <a:solidFill>
                  <a:srgbClr val="0D6B6A"/>
                </a:solidFill>
                <a:latin typeface="Arial" pitchFamily="34" charset="0"/>
                <a:ea typeface="Arial" pitchFamily="34" charset="-122"/>
                <a:cs typeface="Arial" pitchFamily="34" charset="-120"/>
              </a:rPr>
              <a:t>96%</a:t>
            </a:r>
          </a:p>
        </p:txBody>
      </p:sp>
      <p:sp>
        <p:nvSpPr>
          <p:cNvPr id="15" name="Text"/>
          <p:cNvSpPr/>
          <p:nvPr/>
        </p:nvSpPr>
        <p:spPr>
          <a:xfrm>
            <a:off x="4648200" y="3133714"/>
            <a:ext cx="1943100" cy="300000"/>
          </a:xfrm>
          <a:prstGeom prst="rect">
            <a:avLst/>
          </a:prstGeom>
          <a:noFill/>
          <a:ln/>
        </p:spPr>
        <p:txBody>
          <a:bodyPr wrap="square" lIns="0" tIns="0" rIns="0" bIns="0" rtlCol="0" anchor="ctr">
            <a:normAutofit/>
          </a:bodyPr>
          <a:lstStyle/>
          <a:p>
            <a:pPr algn="ctr"/>
            <a:r>
              <a:rPr lang="en-US" sz="1150" b="1" kern="0" dirty="0">
                <a:solidFill>
                  <a:srgbClr val="173137"/>
                </a:solidFill>
                <a:latin typeface="Arial" pitchFamily="34" charset="0"/>
                <a:ea typeface="Arial" pitchFamily="34" charset="-122"/>
                <a:cs typeface="Arial" pitchFamily="34" charset="-120"/>
              </a:rPr>
              <a:t>WOULD RECOMMEND</a:t>
            </a:r>
          </a:p>
        </p:txBody>
      </p:sp>
      <p:sp>
        <p:nvSpPr>
          <p:cNvPr id="16" name="Text"/>
          <p:cNvSpPr/>
          <p:nvPr/>
        </p:nvSpPr>
        <p:spPr>
          <a:xfrm>
            <a:off x="4768200" y="3463714"/>
            <a:ext cx="1703100" cy="640000"/>
          </a:xfrm>
          <a:prstGeom prst="rect">
            <a:avLst/>
          </a:prstGeom>
          <a:noFill/>
          <a:ln/>
        </p:spPr>
        <p:txBody>
          <a:bodyPr wrap="square" lIns="0" tIns="0" rIns="0" bIns="0" rtlCol="0" anchor="t">
            <a:normAutofit/>
          </a:bodyPr>
          <a:lstStyle/>
          <a:p>
            <a:pPr algn="ctr"/>
            <a:r>
              <a:rPr lang="en-US" sz="950" kern="0" dirty="0">
                <a:solidFill>
                  <a:srgbClr val="6E6A64"/>
                </a:solidFill>
                <a:latin typeface="Arial" pitchFamily="34" charset="0"/>
                <a:ea typeface="Arial" pitchFamily="34" charset="-122"/>
                <a:cs typeface="Arial" pitchFamily="34" charset="-120"/>
              </a:rPr>
              <a:t>would recommend the workshop to others</a:t>
            </a:r>
          </a:p>
        </p:txBody>
      </p:sp>
      <p:sp>
        <p:nvSpPr>
          <p:cNvPr id="17" name="Card"/>
          <p:cNvSpPr/>
          <p:nvPr/>
        </p:nvSpPr>
        <p:spPr>
          <a:xfrm>
            <a:off x="6743700" y="2283714"/>
            <a:ext cx="1943100" cy="1970000"/>
          </a:xfrm>
          <a:prstGeom prst="roundRect">
            <a:avLst>
              <a:gd name="adj" fmla="val 2319"/>
            </a:avLst>
          </a:prstGeom>
          <a:solidFill>
            <a:srgbClr val="EEF5F3"/>
          </a:solidFill>
          <a:ln w="12700">
            <a:solidFill>
              <a:srgbClr val="FFFFFF">
                <a:alpha val="0"/>
              </a:srgbClr>
            </a:solidFill>
            <a:prstDash val="solid"/>
          </a:ln>
        </p:spPr>
        <p:txBody>
          <a:bodyPr/>
          <a:lstStyle/>
          <a:p>
            <a:endParaRPr lang="en-GB"/>
          </a:p>
        </p:txBody>
      </p:sp>
      <p:sp>
        <p:nvSpPr>
          <p:cNvPr id="18" name="Text"/>
          <p:cNvSpPr/>
          <p:nvPr/>
        </p:nvSpPr>
        <p:spPr>
          <a:xfrm>
            <a:off x="6743700" y="2453714"/>
            <a:ext cx="1943100" cy="620000"/>
          </a:xfrm>
          <a:prstGeom prst="rect">
            <a:avLst/>
          </a:prstGeom>
          <a:noFill/>
          <a:ln/>
        </p:spPr>
        <p:txBody>
          <a:bodyPr wrap="square" lIns="0" tIns="0" rIns="0" bIns="0" rtlCol="0" anchor="ctr">
            <a:normAutofit/>
          </a:bodyPr>
          <a:lstStyle/>
          <a:p>
            <a:pPr algn="ctr"/>
            <a:r>
              <a:rPr lang="en-US" sz="3600" b="1" kern="0" dirty="0">
                <a:solidFill>
                  <a:srgbClr val="0D6B6A"/>
                </a:solidFill>
                <a:latin typeface="Arial" pitchFamily="34" charset="0"/>
                <a:ea typeface="Arial" pitchFamily="34" charset="-122"/>
                <a:cs typeface="Arial" pitchFamily="34" charset="-120"/>
              </a:rPr>
              <a:t>87.5%</a:t>
            </a:r>
          </a:p>
        </p:txBody>
      </p:sp>
      <p:sp>
        <p:nvSpPr>
          <p:cNvPr id="19" name="Text"/>
          <p:cNvSpPr/>
          <p:nvPr/>
        </p:nvSpPr>
        <p:spPr>
          <a:xfrm>
            <a:off x="6743700" y="3133714"/>
            <a:ext cx="1943100" cy="300000"/>
          </a:xfrm>
          <a:prstGeom prst="rect">
            <a:avLst/>
          </a:prstGeom>
          <a:noFill/>
          <a:ln/>
        </p:spPr>
        <p:txBody>
          <a:bodyPr wrap="square" lIns="0" tIns="0" rIns="0" bIns="0" rtlCol="0" anchor="ctr">
            <a:normAutofit/>
          </a:bodyPr>
          <a:lstStyle/>
          <a:p>
            <a:pPr algn="ctr"/>
            <a:r>
              <a:rPr lang="en-US" sz="1150" b="1" kern="0" dirty="0">
                <a:solidFill>
                  <a:srgbClr val="173137"/>
                </a:solidFill>
                <a:latin typeface="Arial" pitchFamily="34" charset="0"/>
                <a:ea typeface="Arial" pitchFamily="34" charset="-122"/>
                <a:cs typeface="Arial" pitchFamily="34" charset="-120"/>
              </a:rPr>
              <a:t>LEARNING BY DOING</a:t>
            </a:r>
          </a:p>
        </p:txBody>
      </p:sp>
      <p:sp>
        <p:nvSpPr>
          <p:cNvPr id="20" name="Text"/>
          <p:cNvSpPr/>
          <p:nvPr/>
        </p:nvSpPr>
        <p:spPr>
          <a:xfrm>
            <a:off x="6863700" y="3463714"/>
            <a:ext cx="1703100" cy="640000"/>
          </a:xfrm>
          <a:prstGeom prst="rect">
            <a:avLst/>
          </a:prstGeom>
          <a:noFill/>
          <a:ln/>
        </p:spPr>
        <p:txBody>
          <a:bodyPr wrap="square" lIns="0" tIns="0" rIns="0" bIns="0" rtlCol="0" anchor="t">
            <a:normAutofit/>
          </a:bodyPr>
          <a:lstStyle/>
          <a:p>
            <a:pPr algn="ctr"/>
            <a:r>
              <a:rPr lang="en-US" sz="950" kern="0" dirty="0">
                <a:solidFill>
                  <a:srgbClr val="6E6A64"/>
                </a:solidFill>
                <a:latin typeface="Arial" pitchFamily="34" charset="0"/>
                <a:ea typeface="Arial" pitchFamily="34" charset="-122"/>
                <a:cs typeface="Arial" pitchFamily="34" charset="-120"/>
              </a:rPr>
              <a:t>named activities and the app most useful</a:t>
            </a:r>
          </a:p>
        </p:txBody>
      </p:sp>
      <p:sp>
        <p:nvSpPr>
          <p:cNvPr id="21" name="Text"/>
          <p:cNvSpPr/>
          <p:nvPr/>
        </p:nvSpPr>
        <p:spPr>
          <a:xfrm>
            <a:off x="457200" y="4420000"/>
            <a:ext cx="8229600" cy="260000"/>
          </a:xfrm>
          <a:prstGeom prst="rect">
            <a:avLst/>
          </a:prstGeom>
          <a:noFill/>
          <a:ln/>
        </p:spPr>
        <p:txBody>
          <a:bodyPr wrap="square" lIns="0" tIns="0" rIns="0" bIns="0" rtlCol="0" anchor="ctr">
            <a:normAutofit/>
          </a:bodyPr>
          <a:lstStyle/>
          <a:p>
            <a:pPr algn="ctr"/>
            <a:r>
              <a:rPr lang="en-US" sz="1000" kern="0" dirty="0">
                <a:solidFill>
                  <a:srgbClr val="6E6A64"/>
                </a:solidFill>
                <a:latin typeface="Arial" pitchFamily="34" charset="0"/>
                <a:ea typeface="Arial" pitchFamily="34" charset="-122"/>
                <a:cs typeface="Arial" pitchFamily="34" charset="-120"/>
              </a:rPr>
              <a:t>Pilot workshops on 2, 4 and 10 July 2026. Percentages are of those who answered each question.</a:t>
            </a:r>
          </a:p>
        </p:txBody>
      </p:sp>
      <p:sp>
        <p:nvSpPr>
          <p:cNvPr id="22" name="Closing"/>
          <p:cNvSpPr/>
          <p:nvPr/>
        </p:nvSpPr>
        <p:spPr>
          <a:xfrm>
            <a:off x="457200" y="4902304"/>
            <a:ext cx="8229600" cy="1035520"/>
          </a:xfrm>
          <a:prstGeom prst="rect">
            <a:avLst/>
          </a:prstGeom>
          <a:noFill/>
          <a:ln/>
        </p:spPr>
        <p:txBody>
          <a:bodyPr wrap="square" lIns="0" tIns="0" rIns="0" bIns="0" rtlCol="0" anchor="ctr">
            <a:normAutofit/>
          </a:bodyPr>
          <a:lstStyle/>
          <a:p>
            <a:pPr algn="ctr"/>
            <a:r>
              <a:rPr lang="en-US" sz="2800" b="1" kern="0" dirty="0">
                <a:solidFill>
                  <a:srgbClr val="0D6B6A"/>
                </a:solidFill>
                <a:latin typeface="Arial" pitchFamily="34" charset="0"/>
                <a:ea typeface="Arial" pitchFamily="34" charset="-122"/>
                <a:cs typeface="Arial" pitchFamily="34" charset="-120"/>
              </a:rPr>
              <a:t>The room voted for learning by doing.</a:t>
            </a:r>
          </a:p>
        </p:txBody>
      </p:sp>
      <p:sp>
        <p:nvSpPr>
          <p:cNvPr id="25" name="Slide Number Placeholder 0"/>
          <p:cNvSpPr>
            <a:spLocks noGrp="1"/>
          </p:cNvSpPr>
          <p:nvPr>
            <p:ph type="sldNum" sz="quarter" idx="4294967295"/>
          </p:nvPr>
        </p:nvSpPr>
        <p:spPr>
          <a:xfrm>
            <a:off x="11475720" y="6473952"/>
            <a:ext cx="320040" cy="182880"/>
          </a:xfrm>
          <a:prstGeom prst="rect">
            <a:avLst/>
          </a:prstGeom>
          <a:extLst>
            <a:ext uri="{C572A759-6A51-4108-AA02-DFA0A04FC94B}">
              <ma14:wrappingTextBoxFlag xmlns="" xmlns:ma14="http://schemas.microsoft.com/office/mac/drawingml/2011/main" val="0"/>
            </a:ext>
          </a:extLst>
        </p:spPr>
        <p:txBody>
          <a:bodyPr lIns="0" tIns="0" rIns="0" bIns="0"/>
          <a:lstStyle>
            <a:lvl1pPr marL="0" algn="l" defTabSz="914400" rtl="0" eaLnBrk="1" latinLnBrk="0" hangingPunct="1">
              <a:defRPr sz="950" kern="1200">
                <a:solidFill>
                  <a:srgbClr val="6E6A64"/>
                </a:solidFill>
                <a:latin typeface="Arial"/>
                <a:ea typeface="Arial"/>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13</a:t>
            </a:fld>
            <a:endParaRPr lang="en-US"/>
          </a:p>
        </p:txBody>
      </p:sp>
    </p:spTree>
  </p:cSld>
  <p:clrMapOvr>
    <a:masterClrMapping/>
  </p:clrMapOvr>
  <p:transition advTm="2000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ing"/>
          <p:cNvSpPr/>
          <p:nvPr/>
        </p:nvSpPr>
        <p:spPr>
          <a:xfrm>
            <a:off x="377190" y="583565"/>
            <a:ext cx="6858000" cy="486283"/>
          </a:xfrm>
          <a:prstGeom prst="rect">
            <a:avLst/>
          </a:prstGeom>
          <a:noFill/>
          <a:ln/>
        </p:spPr>
        <p:txBody>
          <a:bodyPr wrap="square" lIns="0" tIns="0" rIns="0" bIns="0" rtlCol="0" anchor="ctr">
            <a:normAutofit/>
          </a:bodyPr>
          <a:lstStyle/>
          <a:p>
            <a:r>
              <a:rPr lang="en-US" sz="2800" b="1" kern="0" spc="90" dirty="0">
                <a:solidFill>
                  <a:srgbClr val="0D6B6A"/>
                </a:solidFill>
                <a:latin typeface="Arial" pitchFamily="34" charset="0"/>
                <a:ea typeface="Arial" pitchFamily="34" charset="-122"/>
                <a:cs typeface="Arial" pitchFamily="34" charset="-120"/>
              </a:rPr>
              <a:t>IN THEIR WORDS</a:t>
            </a:r>
          </a:p>
        </p:txBody>
      </p:sp>
      <p:sp>
        <p:nvSpPr>
          <p:cNvPr id="3" name="Statement"/>
          <p:cNvSpPr/>
          <p:nvPr/>
        </p:nvSpPr>
        <p:spPr>
          <a:xfrm>
            <a:off x="377190" y="1433322"/>
            <a:ext cx="6858000" cy="445770"/>
          </a:xfrm>
          <a:prstGeom prst="rect">
            <a:avLst/>
          </a:prstGeom>
          <a:noFill/>
          <a:ln/>
        </p:spPr>
        <p:txBody>
          <a:bodyPr wrap="square" lIns="0" tIns="0" rIns="0" bIns="0" rtlCol="0" anchor="t">
            <a:normAutofit/>
          </a:bodyPr>
          <a:lstStyle/>
          <a:p>
            <a:r>
              <a:rPr lang="en-US" sz="2325" b="1" kern="0" dirty="0">
                <a:solidFill>
                  <a:srgbClr val="173137"/>
                </a:solidFill>
                <a:latin typeface="Arial" pitchFamily="34" charset="0"/>
                <a:ea typeface="Arial" pitchFamily="34" charset="-122"/>
                <a:cs typeface="Arial" pitchFamily="34" charset="-120"/>
              </a:rPr>
              <a:t>What participants took away</a:t>
            </a:r>
          </a:p>
        </p:txBody>
      </p:sp>
      <p:sp>
        <p:nvSpPr>
          <p:cNvPr id="4" name="Accent"/>
          <p:cNvSpPr/>
          <p:nvPr/>
        </p:nvSpPr>
        <p:spPr>
          <a:xfrm>
            <a:off x="377190" y="1920240"/>
            <a:ext cx="822960" cy="0"/>
          </a:xfrm>
          <a:prstGeom prst="line">
            <a:avLst/>
          </a:prstGeom>
          <a:noFill/>
          <a:ln w="50800">
            <a:solidFill>
              <a:srgbClr val="E25D4D"/>
            </a:solidFill>
            <a:prstDash val="solid"/>
            <a:headEnd type="none"/>
            <a:tailEnd type="none"/>
          </a:ln>
        </p:spPr>
        <p:txBody>
          <a:bodyPr/>
          <a:lstStyle/>
          <a:p>
            <a:endParaRPr lang="en-GB"/>
          </a:p>
        </p:txBody>
      </p:sp>
      <p:sp>
        <p:nvSpPr>
          <p:cNvPr id="5" name="Card"/>
          <p:cNvSpPr/>
          <p:nvPr/>
        </p:nvSpPr>
        <p:spPr>
          <a:xfrm>
            <a:off x="493776" y="2283714"/>
            <a:ext cx="2592324" cy="2366010"/>
          </a:xfrm>
          <a:prstGeom prst="roundRect">
            <a:avLst>
              <a:gd name="adj" fmla="val 2319"/>
            </a:avLst>
          </a:prstGeom>
          <a:solidFill>
            <a:srgbClr val="EEF1EF"/>
          </a:solidFill>
          <a:ln w="12700">
            <a:solidFill>
              <a:srgbClr val="FFFFFF">
                <a:alpha val="0"/>
              </a:srgbClr>
            </a:solidFill>
            <a:prstDash val="solid"/>
          </a:ln>
        </p:spPr>
        <p:txBody>
          <a:bodyPr/>
          <a:lstStyle/>
          <a:p>
            <a:endParaRPr lang="en-GB"/>
          </a:p>
        </p:txBody>
      </p:sp>
      <p:sp>
        <p:nvSpPr>
          <p:cNvPr id="6" name="Circle"/>
          <p:cNvSpPr/>
          <p:nvPr/>
        </p:nvSpPr>
        <p:spPr>
          <a:xfrm>
            <a:off x="1447038" y="2450000"/>
            <a:ext cx="685800" cy="685800"/>
          </a:xfrm>
          <a:prstGeom prst="ellipse">
            <a:avLst/>
          </a:prstGeom>
          <a:solidFill>
            <a:srgbClr val="1E8C8B"/>
          </a:solidFill>
          <a:ln w="12700">
            <a:solidFill>
              <a:srgbClr val="1E8C8B"/>
            </a:solidFill>
            <a:prstDash val="solid"/>
          </a:ln>
        </p:spPr>
        <p:txBody>
          <a:bodyPr/>
          <a:lstStyle/>
          <a:p>
            <a:endParaRPr lang="en-GB"/>
          </a:p>
        </p:txBody>
      </p:sp>
      <p:sp>
        <p:nvSpPr>
          <p:cNvPr id="7" name="Text"/>
          <p:cNvSpPr/>
          <p:nvPr/>
        </p:nvSpPr>
        <p:spPr>
          <a:xfrm>
            <a:off x="1447038" y="2560000"/>
            <a:ext cx="685800" cy="560000"/>
          </a:xfrm>
          <a:prstGeom prst="rect">
            <a:avLst/>
          </a:prstGeom>
          <a:noFill/>
          <a:ln/>
        </p:spPr>
        <p:txBody>
          <a:bodyPr wrap="square" lIns="0" tIns="0" rIns="0" bIns="0" rtlCol="0" anchor="ctr">
            <a:normAutofit/>
          </a:bodyPr>
          <a:lstStyle/>
          <a:p>
            <a:pPr algn="ctr"/>
            <a:r>
              <a:rPr lang="en-US" sz="3200" b="1" kern="0" dirty="0">
                <a:solidFill>
                  <a:srgbClr val="FFFFFF"/>
                </a:solidFill>
                <a:latin typeface="Arial" pitchFamily="34" charset="0"/>
                <a:ea typeface="Arial" pitchFamily="34" charset="-122"/>
                <a:cs typeface="Arial" pitchFamily="34" charset="-120"/>
              </a:rPr>
              <a:t>“</a:t>
            </a:r>
          </a:p>
        </p:txBody>
      </p:sp>
      <p:sp>
        <p:nvSpPr>
          <p:cNvPr id="8" name="Text"/>
          <p:cNvSpPr/>
          <p:nvPr/>
        </p:nvSpPr>
        <p:spPr>
          <a:xfrm>
            <a:off x="623776" y="3320000"/>
            <a:ext cx="2332324" cy="300000"/>
          </a:xfrm>
          <a:prstGeom prst="rect">
            <a:avLst/>
          </a:prstGeom>
          <a:noFill/>
          <a:ln/>
        </p:spPr>
        <p:txBody>
          <a:bodyPr wrap="square" lIns="0" tIns="0" rIns="0" bIns="0" rtlCol="0" anchor="ctr">
            <a:normAutofit/>
          </a:bodyPr>
          <a:lstStyle/>
          <a:p>
            <a:pPr algn="ctr"/>
            <a:r>
              <a:rPr lang="en-US" sz="1250" b="1" kern="0" spc="60" dirty="0">
                <a:solidFill>
                  <a:srgbClr val="173137"/>
                </a:solidFill>
                <a:latin typeface="Arial" pitchFamily="34" charset="0"/>
                <a:ea typeface="Arial" pitchFamily="34" charset="-122"/>
                <a:cs typeface="Arial" pitchFamily="34" charset="-120"/>
              </a:rPr>
              <a:t>STARTING OUT</a:t>
            </a:r>
          </a:p>
        </p:txBody>
      </p:sp>
      <p:sp>
        <p:nvSpPr>
          <p:cNvPr id="9" name="Text"/>
          <p:cNvSpPr/>
          <p:nvPr/>
        </p:nvSpPr>
        <p:spPr>
          <a:xfrm>
            <a:off x="646176" y="3680000"/>
            <a:ext cx="2287524" cy="920000"/>
          </a:xfrm>
          <a:prstGeom prst="rect">
            <a:avLst/>
          </a:prstGeom>
          <a:noFill/>
          <a:ln/>
        </p:spPr>
        <p:txBody>
          <a:bodyPr wrap="square" lIns="0" tIns="0" rIns="0" bIns="0" rtlCol="0" anchor="t">
            <a:normAutofit/>
          </a:bodyPr>
          <a:lstStyle/>
          <a:p>
            <a:pPr algn="ctr"/>
            <a:r>
              <a:rPr lang="en-US" sz="1000" i="1" kern="0" dirty="0">
                <a:solidFill>
                  <a:srgbClr val="173137"/>
                </a:solidFill>
                <a:latin typeface="Arial" pitchFamily="34" charset="0"/>
                <a:ea typeface="Arial" pitchFamily="34" charset="-122"/>
                <a:cs typeface="Arial" pitchFamily="34" charset="-120"/>
              </a:rPr>
              <a:t>“This will help someone wishing to start a business and give them confidence to ask questions that they are not willing to ask…”</a:t>
            </a:r>
          </a:p>
          <a:p>
            <a:pPr algn="ctr">
              <a:spcBef>
                <a:spcPts val="400"/>
              </a:spcBef>
            </a:pPr>
            <a:r>
              <a:rPr lang="en-US" sz="850" kern="0" dirty="0">
                <a:solidFill>
                  <a:srgbClr val="6E6A64"/>
                </a:solidFill>
                <a:latin typeface="Arial" pitchFamily="34" charset="0"/>
                <a:ea typeface="Arial" pitchFamily="34" charset="-122"/>
                <a:cs typeface="Arial" pitchFamily="34" charset="-120"/>
              </a:rPr>
              <a:t>Workshop 2, 4 July</a:t>
            </a:r>
          </a:p>
        </p:txBody>
      </p:sp>
      <p:sp>
        <p:nvSpPr>
          <p:cNvPr id="10" name="Card"/>
          <p:cNvSpPr/>
          <p:nvPr/>
        </p:nvSpPr>
        <p:spPr>
          <a:xfrm>
            <a:off x="3346704" y="2283714"/>
            <a:ext cx="2592324" cy="2366010"/>
          </a:xfrm>
          <a:prstGeom prst="roundRect">
            <a:avLst>
              <a:gd name="adj" fmla="val 2319"/>
            </a:avLst>
          </a:prstGeom>
          <a:solidFill>
            <a:srgbClr val="F6E8E3"/>
          </a:solidFill>
          <a:ln w="12700">
            <a:solidFill>
              <a:srgbClr val="FFFFFF">
                <a:alpha val="0"/>
              </a:srgbClr>
            </a:solidFill>
            <a:prstDash val="solid"/>
          </a:ln>
        </p:spPr>
        <p:txBody>
          <a:bodyPr/>
          <a:lstStyle/>
          <a:p>
            <a:endParaRPr lang="en-GB"/>
          </a:p>
        </p:txBody>
      </p:sp>
      <p:sp>
        <p:nvSpPr>
          <p:cNvPr id="11" name="Circle"/>
          <p:cNvSpPr/>
          <p:nvPr/>
        </p:nvSpPr>
        <p:spPr>
          <a:xfrm>
            <a:off x="4299966" y="2450000"/>
            <a:ext cx="685800" cy="685800"/>
          </a:xfrm>
          <a:prstGeom prst="ellipse">
            <a:avLst/>
          </a:prstGeom>
          <a:solidFill>
            <a:srgbClr val="E25D4D"/>
          </a:solidFill>
          <a:ln w="12700">
            <a:solidFill>
              <a:srgbClr val="E25D4D"/>
            </a:solidFill>
            <a:prstDash val="solid"/>
          </a:ln>
        </p:spPr>
        <p:txBody>
          <a:bodyPr/>
          <a:lstStyle/>
          <a:p>
            <a:endParaRPr lang="en-GB"/>
          </a:p>
        </p:txBody>
      </p:sp>
      <p:sp>
        <p:nvSpPr>
          <p:cNvPr id="12" name="Text"/>
          <p:cNvSpPr/>
          <p:nvPr/>
        </p:nvSpPr>
        <p:spPr>
          <a:xfrm>
            <a:off x="4299966" y="2560000"/>
            <a:ext cx="685800" cy="560000"/>
          </a:xfrm>
          <a:prstGeom prst="rect">
            <a:avLst/>
          </a:prstGeom>
          <a:noFill/>
          <a:ln/>
        </p:spPr>
        <p:txBody>
          <a:bodyPr wrap="square" lIns="0" tIns="0" rIns="0" bIns="0" rtlCol="0" anchor="ctr">
            <a:normAutofit/>
          </a:bodyPr>
          <a:lstStyle/>
          <a:p>
            <a:pPr algn="ctr"/>
            <a:r>
              <a:rPr lang="en-US" sz="3200" b="1" kern="0" dirty="0">
                <a:solidFill>
                  <a:srgbClr val="FFFFFF"/>
                </a:solidFill>
                <a:latin typeface="Arial" pitchFamily="34" charset="0"/>
                <a:ea typeface="Arial" pitchFamily="34" charset="-122"/>
                <a:cs typeface="Arial" pitchFamily="34" charset="-120"/>
              </a:rPr>
              <a:t>“</a:t>
            </a:r>
          </a:p>
        </p:txBody>
      </p:sp>
      <p:sp>
        <p:nvSpPr>
          <p:cNvPr id="13" name="Text"/>
          <p:cNvSpPr/>
          <p:nvPr/>
        </p:nvSpPr>
        <p:spPr>
          <a:xfrm>
            <a:off x="3476704" y="3320000"/>
            <a:ext cx="2332324" cy="300000"/>
          </a:xfrm>
          <a:prstGeom prst="rect">
            <a:avLst/>
          </a:prstGeom>
          <a:noFill/>
          <a:ln/>
        </p:spPr>
        <p:txBody>
          <a:bodyPr wrap="square" lIns="0" tIns="0" rIns="0" bIns="0" rtlCol="0" anchor="ctr">
            <a:normAutofit/>
          </a:bodyPr>
          <a:lstStyle/>
          <a:p>
            <a:pPr algn="ctr"/>
            <a:r>
              <a:rPr lang="en-US" sz="1250" b="1" kern="0" spc="60" dirty="0">
                <a:solidFill>
                  <a:srgbClr val="173137"/>
                </a:solidFill>
                <a:latin typeface="Arial" pitchFamily="34" charset="0"/>
                <a:ea typeface="Arial" pitchFamily="34" charset="-122"/>
                <a:cs typeface="Arial" pitchFamily="34" charset="-120"/>
              </a:rPr>
              <a:t>THE APP</a:t>
            </a:r>
          </a:p>
        </p:txBody>
      </p:sp>
      <p:sp>
        <p:nvSpPr>
          <p:cNvPr id="14" name="Text"/>
          <p:cNvSpPr/>
          <p:nvPr/>
        </p:nvSpPr>
        <p:spPr>
          <a:xfrm>
            <a:off x="3499104" y="3680000"/>
            <a:ext cx="2287524" cy="920000"/>
          </a:xfrm>
          <a:prstGeom prst="rect">
            <a:avLst/>
          </a:prstGeom>
          <a:noFill/>
          <a:ln/>
        </p:spPr>
        <p:txBody>
          <a:bodyPr wrap="square" lIns="0" tIns="0" rIns="0" bIns="0" rtlCol="0" anchor="t">
            <a:normAutofit/>
          </a:bodyPr>
          <a:lstStyle/>
          <a:p>
            <a:pPr algn="ctr"/>
            <a:r>
              <a:rPr lang="en-US" sz="1000" i="1" kern="0" dirty="0">
                <a:solidFill>
                  <a:srgbClr val="173137"/>
                </a:solidFill>
                <a:latin typeface="Arial" pitchFamily="34" charset="0"/>
                <a:ea typeface="Arial" pitchFamily="34" charset="-122"/>
                <a:cs typeface="Arial" pitchFamily="34" charset="-120"/>
              </a:rPr>
              <a:t>“Excellent App, easy to use”</a:t>
            </a:r>
          </a:p>
          <a:p>
            <a:pPr algn="ctr">
              <a:spcBef>
                <a:spcPts val="400"/>
              </a:spcBef>
            </a:pPr>
            <a:r>
              <a:rPr lang="en-US" sz="850" kern="0" dirty="0">
                <a:solidFill>
                  <a:srgbClr val="6E6A64"/>
                </a:solidFill>
                <a:latin typeface="Arial" pitchFamily="34" charset="0"/>
                <a:ea typeface="Arial" pitchFamily="34" charset="-122"/>
                <a:cs typeface="Arial" pitchFamily="34" charset="-120"/>
              </a:rPr>
              <a:t>Workshop 2, 4 July</a:t>
            </a:r>
          </a:p>
        </p:txBody>
      </p:sp>
      <p:sp>
        <p:nvSpPr>
          <p:cNvPr id="15" name="Card"/>
          <p:cNvSpPr/>
          <p:nvPr/>
        </p:nvSpPr>
        <p:spPr>
          <a:xfrm>
            <a:off x="6199632" y="2283714"/>
            <a:ext cx="2592324" cy="2366010"/>
          </a:xfrm>
          <a:prstGeom prst="roundRect">
            <a:avLst>
              <a:gd name="adj" fmla="val 2319"/>
            </a:avLst>
          </a:prstGeom>
          <a:solidFill>
            <a:srgbClr val="F7EED9"/>
          </a:solidFill>
          <a:ln w="12700">
            <a:solidFill>
              <a:srgbClr val="FFFFFF">
                <a:alpha val="0"/>
              </a:srgbClr>
            </a:solidFill>
            <a:prstDash val="solid"/>
          </a:ln>
        </p:spPr>
        <p:txBody>
          <a:bodyPr/>
          <a:lstStyle/>
          <a:p>
            <a:endParaRPr lang="en-GB"/>
          </a:p>
        </p:txBody>
      </p:sp>
      <p:sp>
        <p:nvSpPr>
          <p:cNvPr id="16" name="Circle"/>
          <p:cNvSpPr/>
          <p:nvPr/>
        </p:nvSpPr>
        <p:spPr>
          <a:xfrm>
            <a:off x="7152894" y="2450000"/>
            <a:ext cx="685800" cy="685800"/>
          </a:xfrm>
          <a:prstGeom prst="ellipse">
            <a:avLst/>
          </a:prstGeom>
          <a:solidFill>
            <a:srgbClr val="D8A33B"/>
          </a:solidFill>
          <a:ln w="12700">
            <a:solidFill>
              <a:srgbClr val="D8A33B"/>
            </a:solidFill>
            <a:prstDash val="solid"/>
          </a:ln>
        </p:spPr>
        <p:txBody>
          <a:bodyPr/>
          <a:lstStyle/>
          <a:p>
            <a:endParaRPr lang="en-GB"/>
          </a:p>
        </p:txBody>
      </p:sp>
      <p:sp>
        <p:nvSpPr>
          <p:cNvPr id="17" name="Text"/>
          <p:cNvSpPr/>
          <p:nvPr/>
        </p:nvSpPr>
        <p:spPr>
          <a:xfrm>
            <a:off x="7152894" y="2560000"/>
            <a:ext cx="685800" cy="560000"/>
          </a:xfrm>
          <a:prstGeom prst="rect">
            <a:avLst/>
          </a:prstGeom>
          <a:noFill/>
          <a:ln/>
        </p:spPr>
        <p:txBody>
          <a:bodyPr wrap="square" lIns="0" tIns="0" rIns="0" bIns="0" rtlCol="0" anchor="ctr">
            <a:normAutofit/>
          </a:bodyPr>
          <a:lstStyle/>
          <a:p>
            <a:pPr algn="ctr"/>
            <a:r>
              <a:rPr lang="en-US" sz="3200" b="1" kern="0" dirty="0">
                <a:solidFill>
                  <a:srgbClr val="FFFFFF"/>
                </a:solidFill>
                <a:latin typeface="Arial" pitchFamily="34" charset="0"/>
                <a:ea typeface="Arial" pitchFamily="34" charset="-122"/>
                <a:cs typeface="Arial" pitchFamily="34" charset="-120"/>
              </a:rPr>
              <a:t>“</a:t>
            </a:r>
          </a:p>
        </p:txBody>
      </p:sp>
      <p:sp>
        <p:nvSpPr>
          <p:cNvPr id="18" name="Text"/>
          <p:cNvSpPr/>
          <p:nvPr/>
        </p:nvSpPr>
        <p:spPr>
          <a:xfrm>
            <a:off x="6329632" y="3320000"/>
            <a:ext cx="2332324" cy="300000"/>
          </a:xfrm>
          <a:prstGeom prst="rect">
            <a:avLst/>
          </a:prstGeom>
          <a:noFill/>
          <a:ln/>
        </p:spPr>
        <p:txBody>
          <a:bodyPr wrap="square" lIns="0" tIns="0" rIns="0" bIns="0" rtlCol="0" anchor="ctr">
            <a:normAutofit/>
          </a:bodyPr>
          <a:lstStyle/>
          <a:p>
            <a:pPr algn="ctr"/>
            <a:r>
              <a:rPr lang="en-US" sz="1250" b="1" kern="0" spc="60" dirty="0">
                <a:solidFill>
                  <a:srgbClr val="173137"/>
                </a:solidFill>
                <a:latin typeface="Arial" pitchFamily="34" charset="0"/>
                <a:ea typeface="Arial" pitchFamily="34" charset="-122"/>
                <a:cs typeface="Arial" pitchFamily="34" charset="-120"/>
              </a:rPr>
              <a:t>EVERYDAY MONEY</a:t>
            </a:r>
          </a:p>
        </p:txBody>
      </p:sp>
      <p:sp>
        <p:nvSpPr>
          <p:cNvPr id="19" name="Text"/>
          <p:cNvSpPr/>
          <p:nvPr/>
        </p:nvSpPr>
        <p:spPr>
          <a:xfrm>
            <a:off x="6352032" y="3680000"/>
            <a:ext cx="2287524" cy="920000"/>
          </a:xfrm>
          <a:prstGeom prst="rect">
            <a:avLst/>
          </a:prstGeom>
          <a:noFill/>
          <a:ln/>
        </p:spPr>
        <p:txBody>
          <a:bodyPr wrap="square" lIns="0" tIns="0" rIns="0" bIns="0" rtlCol="0" anchor="t">
            <a:normAutofit/>
          </a:bodyPr>
          <a:lstStyle/>
          <a:p>
            <a:pPr algn="ctr"/>
            <a:r>
              <a:rPr lang="en-US" sz="1000" i="1" kern="0" dirty="0">
                <a:solidFill>
                  <a:srgbClr val="173137"/>
                </a:solidFill>
                <a:latin typeface="Arial" pitchFamily="34" charset="0"/>
                <a:ea typeface="Arial" pitchFamily="34" charset="-122"/>
                <a:cs typeface="Arial" pitchFamily="34" charset="-120"/>
              </a:rPr>
              <a:t>“It is practical and helpful for daily finance management.”</a:t>
            </a:r>
          </a:p>
          <a:p>
            <a:pPr algn="ctr">
              <a:spcBef>
                <a:spcPts val="400"/>
              </a:spcBef>
            </a:pPr>
            <a:r>
              <a:rPr lang="en-US" sz="850" kern="0" dirty="0">
                <a:solidFill>
                  <a:srgbClr val="6E6A64"/>
                </a:solidFill>
                <a:latin typeface="Arial" pitchFamily="34" charset="0"/>
                <a:ea typeface="Arial" pitchFamily="34" charset="-122"/>
                <a:cs typeface="Arial" pitchFamily="34" charset="-120"/>
              </a:rPr>
              <a:t>Workshop 3, 10 July</a:t>
            </a:r>
          </a:p>
        </p:txBody>
      </p:sp>
      <p:sp>
        <p:nvSpPr>
          <p:cNvPr id="20" name="Text"/>
          <p:cNvSpPr/>
          <p:nvPr/>
        </p:nvSpPr>
        <p:spPr>
          <a:xfrm>
            <a:off x="457200" y="4720000"/>
            <a:ext cx="8229600" cy="240000"/>
          </a:xfrm>
          <a:prstGeom prst="rect">
            <a:avLst/>
          </a:prstGeom>
          <a:noFill/>
          <a:ln/>
        </p:spPr>
        <p:txBody>
          <a:bodyPr wrap="square" lIns="0" tIns="0" rIns="0" bIns="0" rtlCol="0" anchor="ctr">
            <a:normAutofit/>
          </a:bodyPr>
          <a:lstStyle/>
          <a:p>
            <a:pPr algn="ctr"/>
            <a:r>
              <a:rPr lang="en-US" sz="900" kern="0" dirty="0">
                <a:solidFill>
                  <a:srgbClr val="6E6A64"/>
                </a:solidFill>
                <a:latin typeface="Arial" pitchFamily="34" charset="0"/>
                <a:ea typeface="Arial" pitchFamily="34" charset="-122"/>
                <a:cs typeface="Arial" pitchFamily="34" charset="-120"/>
              </a:rPr>
              <a:t>Quotes shared with written consent and kept anonymous.</a:t>
            </a:r>
          </a:p>
        </p:txBody>
      </p:sp>
      <p:sp>
        <p:nvSpPr>
          <p:cNvPr id="21" name="Closing"/>
          <p:cNvSpPr/>
          <p:nvPr/>
        </p:nvSpPr>
        <p:spPr>
          <a:xfrm>
            <a:off x="457200" y="4902304"/>
            <a:ext cx="8229600" cy="1035520"/>
          </a:xfrm>
          <a:prstGeom prst="rect">
            <a:avLst/>
          </a:prstGeom>
          <a:noFill/>
          <a:ln/>
        </p:spPr>
        <p:txBody>
          <a:bodyPr wrap="square" lIns="0" tIns="0" rIns="0" bIns="0" rtlCol="0" anchor="ctr">
            <a:normAutofit/>
          </a:bodyPr>
          <a:lstStyle/>
          <a:p>
            <a:pPr algn="ctr"/>
            <a:r>
              <a:rPr lang="en-US" sz="2800" b="1" kern="0" dirty="0">
                <a:solidFill>
                  <a:srgbClr val="0D6B6A"/>
                </a:solidFill>
                <a:latin typeface="Arial" pitchFamily="34" charset="0"/>
                <a:ea typeface="Arial" pitchFamily="34" charset="-122"/>
                <a:cs typeface="Arial" pitchFamily="34" charset="-120"/>
              </a:rPr>
              <a:t>Playable, practical, confidence building.</a:t>
            </a:r>
          </a:p>
        </p:txBody>
      </p:sp>
      <p:sp>
        <p:nvSpPr>
          <p:cNvPr id="25" name="Slide Number Placeholder 0"/>
          <p:cNvSpPr>
            <a:spLocks noGrp="1"/>
          </p:cNvSpPr>
          <p:nvPr>
            <p:ph type="sldNum" sz="quarter" idx="4294967295"/>
          </p:nvPr>
        </p:nvSpPr>
        <p:spPr>
          <a:xfrm>
            <a:off x="11475720" y="6473952"/>
            <a:ext cx="320040" cy="182880"/>
          </a:xfrm>
          <a:prstGeom prst="rect">
            <a:avLst/>
          </a:prstGeom>
          <a:extLst>
            <a:ext uri="{C572A759-6A51-4108-AA02-DFA0A04FC94B}">
              <ma14:wrappingTextBoxFlag xmlns="" xmlns:ma14="http://schemas.microsoft.com/office/mac/drawingml/2011/main" val="0"/>
            </a:ext>
          </a:extLst>
        </p:spPr>
        <p:txBody>
          <a:bodyPr lIns="0" tIns="0" rIns="0" bIns="0"/>
          <a:lstStyle>
            <a:lvl1pPr marL="0" algn="l" defTabSz="914400" rtl="0" eaLnBrk="1" latinLnBrk="0" hangingPunct="1">
              <a:defRPr sz="950" kern="1200">
                <a:solidFill>
                  <a:srgbClr val="6E6A64"/>
                </a:solidFill>
                <a:latin typeface="Arial"/>
                <a:ea typeface="Arial"/>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14</a:t>
            </a:fld>
            <a:endParaRPr lang="en-US"/>
          </a:p>
        </p:txBody>
      </p:sp>
    </p:spTree>
  </p:cSld>
  <p:clrMapOvr>
    <a:masterClrMapping/>
  </p:clrMapOvr>
  <p:transition advTm="2000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ing"/>
          <p:cNvSpPr/>
          <p:nvPr/>
        </p:nvSpPr>
        <p:spPr>
          <a:xfrm>
            <a:off x="377190" y="583565"/>
            <a:ext cx="6858000" cy="486283"/>
          </a:xfrm>
          <a:prstGeom prst="rect">
            <a:avLst/>
          </a:prstGeom>
          <a:noFill/>
          <a:ln/>
        </p:spPr>
        <p:txBody>
          <a:bodyPr wrap="square" lIns="0" tIns="0" rIns="0" bIns="0" rtlCol="0" anchor="ctr">
            <a:normAutofit/>
          </a:bodyPr>
          <a:lstStyle/>
          <a:p>
            <a:r>
              <a:rPr lang="en-US" sz="2800" b="1" kern="0" spc="90" dirty="0">
                <a:solidFill>
                  <a:srgbClr val="0D6B6A"/>
                </a:solidFill>
                <a:latin typeface="Arial" pitchFamily="34" charset="0"/>
                <a:ea typeface="Arial" pitchFamily="34" charset="-122"/>
                <a:cs typeface="Arial" pitchFamily="34" charset="-120"/>
              </a:rPr>
              <a:t>WHAT HAPPENS NEXT</a:t>
            </a:r>
          </a:p>
        </p:txBody>
      </p:sp>
      <p:sp>
        <p:nvSpPr>
          <p:cNvPr id="3" name="Statement"/>
          <p:cNvSpPr/>
          <p:nvPr/>
        </p:nvSpPr>
        <p:spPr>
          <a:xfrm>
            <a:off x="377190" y="1433322"/>
            <a:ext cx="6858000" cy="445770"/>
          </a:xfrm>
          <a:prstGeom prst="rect">
            <a:avLst/>
          </a:prstGeom>
          <a:noFill/>
          <a:ln/>
        </p:spPr>
        <p:txBody>
          <a:bodyPr wrap="square" lIns="0" tIns="0" rIns="0" bIns="0" rtlCol="0" anchor="t">
            <a:normAutofit/>
          </a:bodyPr>
          <a:lstStyle/>
          <a:p>
            <a:r>
              <a:rPr lang="en-US" sz="2325" b="1" kern="0" dirty="0">
                <a:solidFill>
                  <a:srgbClr val="173137"/>
                </a:solidFill>
                <a:latin typeface="Arial" pitchFamily="34" charset="0"/>
                <a:ea typeface="Arial" pitchFamily="34" charset="-122"/>
                <a:cs typeface="Arial" pitchFamily="34" charset="-120"/>
              </a:rPr>
              <a:t>The feedback writes the roadmap</a:t>
            </a:r>
          </a:p>
        </p:txBody>
      </p:sp>
      <p:sp>
        <p:nvSpPr>
          <p:cNvPr id="4" name="Accent"/>
          <p:cNvSpPr/>
          <p:nvPr/>
        </p:nvSpPr>
        <p:spPr>
          <a:xfrm>
            <a:off x="377190" y="1920240"/>
            <a:ext cx="822960" cy="0"/>
          </a:xfrm>
          <a:prstGeom prst="line">
            <a:avLst/>
          </a:prstGeom>
          <a:noFill/>
          <a:ln w="50800">
            <a:solidFill>
              <a:srgbClr val="E25D4D"/>
            </a:solidFill>
            <a:prstDash val="solid"/>
            <a:headEnd type="none"/>
            <a:tailEnd type="none"/>
          </a:ln>
        </p:spPr>
        <p:txBody>
          <a:bodyPr/>
          <a:lstStyle/>
          <a:p>
            <a:endParaRPr lang="en-GB"/>
          </a:p>
        </p:txBody>
      </p:sp>
      <p:sp>
        <p:nvSpPr>
          <p:cNvPr id="5" name="Card"/>
          <p:cNvSpPr/>
          <p:nvPr/>
        </p:nvSpPr>
        <p:spPr>
          <a:xfrm>
            <a:off x="457200" y="2140000"/>
            <a:ext cx="3960000" cy="2560000"/>
          </a:xfrm>
          <a:prstGeom prst="roundRect">
            <a:avLst>
              <a:gd name="adj" fmla="val 2319"/>
            </a:avLst>
          </a:prstGeom>
          <a:solidFill>
            <a:srgbClr val="EEF1EF"/>
          </a:solidFill>
          <a:ln w="12700">
            <a:solidFill>
              <a:srgbClr val="FFFFFF">
                <a:alpha val="0"/>
              </a:srgbClr>
            </a:solidFill>
            <a:prstDash val="solid"/>
          </a:ln>
        </p:spPr>
        <p:txBody>
          <a:bodyPr/>
          <a:lstStyle/>
          <a:p>
            <a:endParaRPr lang="en-GB"/>
          </a:p>
        </p:txBody>
      </p:sp>
      <p:sp>
        <p:nvSpPr>
          <p:cNvPr id="6" name="Text"/>
          <p:cNvSpPr/>
          <p:nvPr/>
        </p:nvSpPr>
        <p:spPr>
          <a:xfrm>
            <a:off x="637200" y="2310000"/>
            <a:ext cx="3600000" cy="320000"/>
          </a:xfrm>
          <a:prstGeom prst="rect">
            <a:avLst/>
          </a:prstGeom>
          <a:noFill/>
          <a:ln/>
        </p:spPr>
        <p:txBody>
          <a:bodyPr wrap="square" lIns="0" tIns="0" rIns="0" bIns="0" rtlCol="0" anchor="t">
            <a:normAutofit/>
          </a:bodyPr>
          <a:lstStyle/>
          <a:p>
            <a:r>
              <a:rPr lang="en-US" sz="1400" b="1" kern="0" spc="90" dirty="0">
                <a:solidFill>
                  <a:srgbClr val="0D6B6A"/>
                </a:solidFill>
                <a:latin typeface="Arial" pitchFamily="34" charset="0"/>
                <a:ea typeface="Arial" pitchFamily="34" charset="-122"/>
                <a:cs typeface="Arial" pitchFamily="34" charset="-120"/>
              </a:rPr>
              <a:t>YOU SAID</a:t>
            </a:r>
          </a:p>
        </p:txBody>
      </p:sp>
      <p:sp>
        <p:nvSpPr>
          <p:cNvPr id="7" name="Text"/>
          <p:cNvSpPr/>
          <p:nvPr/>
        </p:nvSpPr>
        <p:spPr>
          <a:xfrm>
            <a:off x="637200" y="2700000"/>
            <a:ext cx="3600000" cy="1960000"/>
          </a:xfrm>
          <a:prstGeom prst="rect">
            <a:avLst/>
          </a:prstGeom>
          <a:noFill/>
          <a:ln/>
        </p:spPr>
        <p:txBody>
          <a:bodyPr wrap="square" lIns="0" tIns="0" rIns="0" bIns="0" rtlCol="0" anchor="t">
            <a:normAutofit/>
          </a:bodyPr>
          <a:lstStyle/>
          <a:p>
            <a:pPr marL="228600" indent="-228600">
              <a:spcAft>
                <a:spcPts val="600"/>
              </a:spcAft>
              <a:buClr>
                <a:srgbClr val="0D6B6A"/>
              </a:buClr>
              <a:buFont typeface="Arial" pitchFamily="34" charset="0"/>
              <a:buChar char="•"/>
            </a:pPr>
            <a:r>
              <a:rPr lang="en-US" sz="1100" kern="0" dirty="0">
                <a:solidFill>
                  <a:srgbClr val="173137"/>
                </a:solidFill>
                <a:latin typeface="Arial" pitchFamily="34" charset="0"/>
                <a:ea typeface="Arial" pitchFamily="34" charset="-122"/>
                <a:cs typeface="Arial" pitchFamily="34" charset="-120"/>
              </a:rPr>
              <a:t>More hands-on interaction</a:t>
            </a:r>
          </a:p>
          <a:p>
            <a:pPr marL="228600" indent="-228600">
              <a:spcAft>
                <a:spcPts val="600"/>
              </a:spcAft>
              <a:buClr>
                <a:srgbClr val="0D6B6A"/>
              </a:buClr>
              <a:buFont typeface="Arial" pitchFamily="34" charset="0"/>
              <a:buChar char="•"/>
            </a:pPr>
            <a:r>
              <a:rPr lang="en-US" sz="1100" kern="0" dirty="0">
                <a:solidFill>
                  <a:srgbClr val="173137"/>
                </a:solidFill>
                <a:latin typeface="Arial" pitchFamily="34" charset="0"/>
                <a:ea typeface="Arial" pitchFamily="34" charset="-122"/>
                <a:cs typeface="Arial" pitchFamily="34" charset="-120"/>
              </a:rPr>
              <a:t>More practical case studies</a:t>
            </a:r>
          </a:p>
          <a:p>
            <a:pPr marL="228600" indent="-228600">
              <a:spcAft>
                <a:spcPts val="600"/>
              </a:spcAft>
              <a:buClr>
                <a:srgbClr val="0D6B6A"/>
              </a:buClr>
              <a:buFont typeface="Arial" pitchFamily="34" charset="0"/>
              <a:buChar char="•"/>
            </a:pPr>
            <a:r>
              <a:rPr lang="en-US" sz="1100" kern="0" dirty="0">
                <a:solidFill>
                  <a:srgbClr val="173137"/>
                </a:solidFill>
                <a:latin typeface="Arial" pitchFamily="34" charset="0"/>
                <a:ea typeface="Arial" pitchFamily="34" charset="-122"/>
                <a:cs typeface="Arial" pitchFamily="34" charset="-120"/>
              </a:rPr>
              <a:t>Language and translation support</a:t>
            </a:r>
          </a:p>
          <a:p>
            <a:pPr marL="228600" indent="-228600">
              <a:spcAft>
                <a:spcPts val="600"/>
              </a:spcAft>
              <a:buClr>
                <a:srgbClr val="0D6B6A"/>
              </a:buClr>
              <a:buFont typeface="Arial" pitchFamily="34" charset="0"/>
              <a:buChar char="•"/>
            </a:pPr>
            <a:r>
              <a:rPr lang="en-US" sz="1100" kern="0" dirty="0">
                <a:solidFill>
                  <a:srgbClr val="173137"/>
                </a:solidFill>
                <a:latin typeface="Arial" pitchFamily="34" charset="0"/>
                <a:ea typeface="Arial" pitchFamily="34" charset="-122"/>
                <a:cs typeface="Arial" pitchFamily="34" charset="-120"/>
              </a:rPr>
              <a:t>Keep the app after the workshop</a:t>
            </a:r>
          </a:p>
          <a:p>
            <a:pPr marL="228600" indent="-228600">
              <a:spcAft>
                <a:spcPts val="600"/>
              </a:spcAft>
              <a:buClr>
                <a:srgbClr val="0D6B6A"/>
              </a:buClr>
              <a:buFont typeface="Arial" pitchFamily="34" charset="0"/>
              <a:buChar char="•"/>
            </a:pPr>
            <a:r>
              <a:rPr lang="en-US" sz="1100" kern="0" dirty="0">
                <a:solidFill>
                  <a:srgbClr val="173137"/>
                </a:solidFill>
                <a:latin typeface="Arial" pitchFamily="34" charset="0"/>
                <a:ea typeface="Arial" pitchFamily="34" charset="-122"/>
                <a:cs typeface="Arial" pitchFamily="34" charset="-120"/>
              </a:rPr>
              <a:t>Top topics: budgeting, saving, starting a business</a:t>
            </a:r>
          </a:p>
        </p:txBody>
      </p:sp>
      <p:sp>
        <p:nvSpPr>
          <p:cNvPr id="8" name="Card"/>
          <p:cNvSpPr/>
          <p:nvPr/>
        </p:nvSpPr>
        <p:spPr>
          <a:xfrm>
            <a:off x="4727200" y="2140000"/>
            <a:ext cx="3960000" cy="2560000"/>
          </a:xfrm>
          <a:prstGeom prst="roundRect">
            <a:avLst>
              <a:gd name="adj" fmla="val 2319"/>
            </a:avLst>
          </a:prstGeom>
          <a:solidFill>
            <a:srgbClr val="F7EED9"/>
          </a:solidFill>
          <a:ln w="12700">
            <a:solidFill>
              <a:srgbClr val="FFFFFF">
                <a:alpha val="0"/>
              </a:srgbClr>
            </a:solidFill>
            <a:prstDash val="solid"/>
          </a:ln>
        </p:spPr>
        <p:txBody>
          <a:bodyPr/>
          <a:lstStyle/>
          <a:p>
            <a:endParaRPr lang="en-GB"/>
          </a:p>
        </p:txBody>
      </p:sp>
      <p:sp>
        <p:nvSpPr>
          <p:cNvPr id="9" name="Text"/>
          <p:cNvSpPr/>
          <p:nvPr/>
        </p:nvSpPr>
        <p:spPr>
          <a:xfrm>
            <a:off x="4907200" y="2310000"/>
            <a:ext cx="3600000" cy="320000"/>
          </a:xfrm>
          <a:prstGeom prst="rect">
            <a:avLst/>
          </a:prstGeom>
          <a:noFill/>
          <a:ln/>
        </p:spPr>
        <p:txBody>
          <a:bodyPr wrap="square" lIns="0" tIns="0" rIns="0" bIns="0" rtlCol="0" anchor="t">
            <a:normAutofit/>
          </a:bodyPr>
          <a:lstStyle/>
          <a:p>
            <a:r>
              <a:rPr lang="en-US" sz="1400" b="1" kern="0" spc="90" dirty="0">
                <a:solidFill>
                  <a:srgbClr val="E25D4D"/>
                </a:solidFill>
                <a:latin typeface="Arial" pitchFamily="34" charset="0"/>
                <a:ea typeface="Arial" pitchFamily="34" charset="-122"/>
                <a:cs typeface="Arial" pitchFamily="34" charset="-120"/>
              </a:rPr>
              <a:t>COMING NEXT</a:t>
            </a:r>
          </a:p>
        </p:txBody>
      </p:sp>
      <p:sp>
        <p:nvSpPr>
          <p:cNvPr id="10" name="Text"/>
          <p:cNvSpPr/>
          <p:nvPr/>
        </p:nvSpPr>
        <p:spPr>
          <a:xfrm>
            <a:off x="4907200" y="2700000"/>
            <a:ext cx="3600000" cy="1960000"/>
          </a:xfrm>
          <a:prstGeom prst="rect">
            <a:avLst/>
          </a:prstGeom>
          <a:noFill/>
          <a:ln/>
        </p:spPr>
        <p:txBody>
          <a:bodyPr wrap="square" lIns="0" tIns="0" rIns="0" bIns="0" rtlCol="0" anchor="t">
            <a:normAutofit/>
          </a:bodyPr>
          <a:lstStyle/>
          <a:p>
            <a:pPr marL="228600" indent="-228600">
              <a:spcAft>
                <a:spcPts val="600"/>
              </a:spcAft>
              <a:buClr>
                <a:srgbClr val="E25D4D"/>
              </a:buClr>
              <a:buFont typeface="Arial" pitchFamily="34" charset="0"/>
              <a:buChar char="•"/>
            </a:pPr>
            <a:r>
              <a:rPr lang="en-US" sz="1100" kern="0" dirty="0">
                <a:solidFill>
                  <a:srgbClr val="173137"/>
                </a:solidFill>
                <a:latin typeface="Arial" pitchFamily="34" charset="0"/>
                <a:ea typeface="Arial" pitchFamily="34" charset="-122"/>
                <a:cs typeface="Arial" pitchFamily="34" charset="-120"/>
              </a:rPr>
              <a:t>A 3-month trading loop in the Coffee Shop</a:t>
            </a:r>
          </a:p>
          <a:p>
            <a:pPr marL="228600" indent="-228600">
              <a:spcAft>
                <a:spcPts val="600"/>
              </a:spcAft>
              <a:buClr>
                <a:srgbClr val="E25D4D"/>
              </a:buClr>
              <a:buFont typeface="Arial" pitchFamily="34" charset="0"/>
              <a:buChar char="•"/>
            </a:pPr>
            <a:r>
              <a:rPr lang="en-US" sz="1100" kern="0" dirty="0">
                <a:solidFill>
                  <a:srgbClr val="173137"/>
                </a:solidFill>
                <a:latin typeface="Arial" pitchFamily="34" charset="0"/>
                <a:ea typeface="Arial" pitchFamily="34" charset="-122"/>
                <a:cs typeface="Arial" pitchFamily="34" charset="-120"/>
              </a:rPr>
              <a:t>Cleaning Company and Personalised Gifts scenarios</a:t>
            </a:r>
          </a:p>
          <a:p>
            <a:pPr marL="228600" indent="-228600">
              <a:spcAft>
                <a:spcPts val="600"/>
              </a:spcAft>
              <a:buClr>
                <a:srgbClr val="E25D4D"/>
              </a:buClr>
              <a:buFont typeface="Arial" pitchFamily="34" charset="0"/>
              <a:buChar char="•"/>
            </a:pPr>
            <a:r>
              <a:rPr lang="en-US" sz="1100" kern="0" dirty="0">
                <a:solidFill>
                  <a:srgbClr val="173137"/>
                </a:solidFill>
                <a:latin typeface="Arial" pitchFamily="34" charset="0"/>
                <a:ea typeface="Arial" pitchFamily="34" charset="-122"/>
                <a:cs typeface="Arial" pitchFamily="34" charset="-120"/>
              </a:rPr>
              <a:t>New modules shaped by demand</a:t>
            </a:r>
          </a:p>
          <a:p>
            <a:pPr marL="228600" indent="-228600">
              <a:spcAft>
                <a:spcPts val="600"/>
              </a:spcAft>
              <a:buClr>
                <a:srgbClr val="E25D4D"/>
              </a:buClr>
              <a:buFont typeface="Arial" pitchFamily="34" charset="0"/>
              <a:buChar char="•"/>
            </a:pPr>
            <a:r>
              <a:rPr lang="en-US" sz="1100" kern="0" dirty="0">
                <a:solidFill>
                  <a:srgbClr val="173137"/>
                </a:solidFill>
                <a:latin typeface="Arial" pitchFamily="34" charset="0"/>
                <a:ea typeface="Arial" pitchFamily="34" charset="-122"/>
                <a:cs typeface="Arial" pitchFamily="34" charset="-120"/>
              </a:rPr>
              <a:t>Embedded in Bristol Business School teaching</a:t>
            </a:r>
          </a:p>
          <a:p>
            <a:pPr marL="228600" indent="-228600">
              <a:spcAft>
                <a:spcPts val="600"/>
              </a:spcAft>
              <a:buClr>
                <a:srgbClr val="E25D4D"/>
              </a:buClr>
              <a:buFont typeface="Arial" pitchFamily="34" charset="0"/>
              <a:buChar char="•"/>
            </a:pPr>
            <a:r>
              <a:rPr lang="en-US" sz="1100" kern="0" dirty="0">
                <a:solidFill>
                  <a:srgbClr val="173137"/>
                </a:solidFill>
                <a:latin typeface="Arial" pitchFamily="34" charset="0"/>
                <a:ea typeface="Arial" pitchFamily="34" charset="-122"/>
                <a:cs typeface="Arial" pitchFamily="34" charset="-120"/>
              </a:rPr>
              <a:t>More workshops in Bristol and internationally</a:t>
            </a:r>
          </a:p>
        </p:txBody>
      </p:sp>
      <p:sp>
        <p:nvSpPr>
          <p:cNvPr id="11" name="Closing"/>
          <p:cNvSpPr/>
          <p:nvPr/>
        </p:nvSpPr>
        <p:spPr>
          <a:xfrm>
            <a:off x="457200" y="4902304"/>
            <a:ext cx="8229600" cy="1035520"/>
          </a:xfrm>
          <a:prstGeom prst="rect">
            <a:avLst/>
          </a:prstGeom>
          <a:noFill/>
          <a:ln/>
        </p:spPr>
        <p:txBody>
          <a:bodyPr wrap="square" lIns="0" tIns="0" rIns="0" bIns="0" rtlCol="0" anchor="ctr">
            <a:normAutofit/>
          </a:bodyPr>
          <a:lstStyle/>
          <a:p>
            <a:pPr algn="ctr"/>
            <a:r>
              <a:rPr lang="en-US" sz="2800" b="1" kern="0" dirty="0">
                <a:solidFill>
                  <a:srgbClr val="0D6B6A"/>
                </a:solidFill>
                <a:latin typeface="Arial" pitchFamily="34" charset="0"/>
                <a:ea typeface="Arial" pitchFamily="34" charset="-122"/>
                <a:cs typeface="Arial" pitchFamily="34" charset="-120"/>
              </a:rPr>
              <a:t>Would they come back? No one said no.</a:t>
            </a:r>
          </a:p>
        </p:txBody>
      </p:sp>
      <p:sp>
        <p:nvSpPr>
          <p:cNvPr id="25" name="Slide Number Placeholder 0"/>
          <p:cNvSpPr>
            <a:spLocks noGrp="1"/>
          </p:cNvSpPr>
          <p:nvPr>
            <p:ph type="sldNum" sz="quarter" idx="4294967295"/>
          </p:nvPr>
        </p:nvSpPr>
        <p:spPr>
          <a:xfrm>
            <a:off x="11475720" y="6473952"/>
            <a:ext cx="320040" cy="182880"/>
          </a:xfrm>
          <a:prstGeom prst="rect">
            <a:avLst/>
          </a:prstGeom>
          <a:extLst>
            <a:ext uri="{C572A759-6A51-4108-AA02-DFA0A04FC94B}">
              <ma14:wrappingTextBoxFlag xmlns="" xmlns:ma14="http://schemas.microsoft.com/office/mac/drawingml/2011/main" val="0"/>
            </a:ext>
          </a:extLst>
        </p:spPr>
        <p:txBody>
          <a:bodyPr lIns="0" tIns="0" rIns="0" bIns="0"/>
          <a:lstStyle>
            <a:lvl1pPr marL="0" algn="l" defTabSz="914400" rtl="0" eaLnBrk="1" latinLnBrk="0" hangingPunct="1">
              <a:defRPr sz="950" kern="1200">
                <a:solidFill>
                  <a:srgbClr val="6E6A64"/>
                </a:solidFill>
                <a:latin typeface="Arial"/>
                <a:ea typeface="Arial"/>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15</a:t>
            </a:fld>
            <a:endParaRPr lang="en-US"/>
          </a:p>
        </p:txBody>
      </p:sp>
    </p:spTree>
  </p:cSld>
  <p:clrMapOvr>
    <a:masterClrMapping/>
  </p:clrMapOvr>
  <p:transition advTm="2000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DB533-C214-928E-AE2E-E7FFC7805842}"/>
              </a:ext>
            </a:extLst>
          </p:cNvPr>
          <p:cNvSpPr>
            <a:spLocks noGrp="1"/>
          </p:cNvSpPr>
          <p:nvPr>
            <p:ph type="title"/>
          </p:nvPr>
        </p:nvSpPr>
        <p:spPr/>
        <p:txBody>
          <a:bodyPr/>
          <a:lstStyle/>
          <a:p>
            <a:r>
              <a:rPr lang="en-GB" dirty="0"/>
              <a:t>Our delivery partners</a:t>
            </a:r>
          </a:p>
        </p:txBody>
      </p:sp>
      <p:pic>
        <p:nvPicPr>
          <p:cNvPr id="4" name="Picture 3">
            <a:extLst>
              <a:ext uri="{FF2B5EF4-FFF2-40B4-BE49-F238E27FC236}">
                <a16:creationId xmlns:a16="http://schemas.microsoft.com/office/drawing/2014/main" id="{96A2C50D-A96E-9A62-0A06-F6F4F3F899DA}"/>
              </a:ext>
            </a:extLst>
          </p:cNvPr>
          <p:cNvPicPr>
            <a:picLocks noChangeAspect="1"/>
          </p:cNvPicPr>
          <p:nvPr/>
        </p:nvPicPr>
        <p:blipFill>
          <a:blip r:embed="rId2"/>
          <a:stretch>
            <a:fillRect/>
          </a:stretch>
        </p:blipFill>
        <p:spPr>
          <a:xfrm>
            <a:off x="1763688" y="2130278"/>
            <a:ext cx="2074725" cy="922100"/>
          </a:xfrm>
          <a:prstGeom prst="rect">
            <a:avLst/>
          </a:prstGeom>
        </p:spPr>
      </p:pic>
      <p:grpSp>
        <p:nvGrpSpPr>
          <p:cNvPr id="7" name="Group 6">
            <a:extLst>
              <a:ext uri="{FF2B5EF4-FFF2-40B4-BE49-F238E27FC236}">
                <a16:creationId xmlns:a16="http://schemas.microsoft.com/office/drawing/2014/main" id="{F81DA399-0AF7-89DE-7847-6D8546EBBB5B}"/>
              </a:ext>
            </a:extLst>
          </p:cNvPr>
          <p:cNvGrpSpPr/>
          <p:nvPr/>
        </p:nvGrpSpPr>
        <p:grpSpPr>
          <a:xfrm>
            <a:off x="5004048" y="3283036"/>
            <a:ext cx="2376264" cy="1268958"/>
            <a:chOff x="3923928" y="3396600"/>
            <a:chExt cx="2376264" cy="1268958"/>
          </a:xfrm>
        </p:grpSpPr>
        <p:pic>
          <p:nvPicPr>
            <p:cNvPr id="5" name="Picture 4">
              <a:extLst>
                <a:ext uri="{FF2B5EF4-FFF2-40B4-BE49-F238E27FC236}">
                  <a16:creationId xmlns:a16="http://schemas.microsoft.com/office/drawing/2014/main" id="{858392EA-288D-9449-AFC0-3961B51A2105}"/>
                </a:ext>
              </a:extLst>
            </p:cNvPr>
            <p:cNvPicPr>
              <a:picLocks noChangeAspect="1"/>
            </p:cNvPicPr>
            <p:nvPr/>
          </p:nvPicPr>
          <p:blipFill>
            <a:blip r:embed="rId3"/>
            <a:stretch>
              <a:fillRect/>
            </a:stretch>
          </p:blipFill>
          <p:spPr>
            <a:xfrm>
              <a:off x="4427984" y="3396600"/>
              <a:ext cx="1005840" cy="1005840"/>
            </a:xfrm>
            <a:prstGeom prst="rect">
              <a:avLst/>
            </a:prstGeom>
          </p:spPr>
        </p:pic>
        <p:sp>
          <p:nvSpPr>
            <p:cNvPr id="6" name="TextBox 5">
              <a:extLst>
                <a:ext uri="{FF2B5EF4-FFF2-40B4-BE49-F238E27FC236}">
                  <a16:creationId xmlns:a16="http://schemas.microsoft.com/office/drawing/2014/main" id="{E608E74F-D85D-9569-099A-6495387FF839}"/>
                </a:ext>
              </a:extLst>
            </p:cNvPr>
            <p:cNvSpPr txBox="1"/>
            <p:nvPr/>
          </p:nvSpPr>
          <p:spPr>
            <a:xfrm>
              <a:off x="3923928" y="4403948"/>
              <a:ext cx="2376264" cy="261610"/>
            </a:xfrm>
            <a:prstGeom prst="rect">
              <a:avLst/>
            </a:prstGeom>
            <a:noFill/>
          </p:spPr>
          <p:txBody>
            <a:bodyPr wrap="square" rtlCol="0">
              <a:spAutoFit/>
            </a:bodyPr>
            <a:lstStyle/>
            <a:p>
              <a:r>
                <a:rPr lang="en-GB" sz="1100" b="1" dirty="0" err="1"/>
                <a:t>Redcatch</a:t>
              </a:r>
              <a:r>
                <a:rPr lang="en-GB" sz="1100" b="1" dirty="0"/>
                <a:t> Community Garden</a:t>
              </a:r>
              <a:endParaRPr lang="en-GB" sz="1100" dirty="0"/>
            </a:p>
          </p:txBody>
        </p:sp>
      </p:grpSp>
      <p:pic>
        <p:nvPicPr>
          <p:cNvPr id="9" name="Picture 8">
            <a:extLst>
              <a:ext uri="{FF2B5EF4-FFF2-40B4-BE49-F238E27FC236}">
                <a16:creationId xmlns:a16="http://schemas.microsoft.com/office/drawing/2014/main" id="{EA1FFF76-2C10-5FDD-BCFA-A2E74BF1F5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1109" y="3917515"/>
            <a:ext cx="1946755" cy="1061069"/>
          </a:xfrm>
          <a:prstGeom prst="rect">
            <a:avLst/>
          </a:prstGeom>
        </p:spPr>
      </p:pic>
    </p:spTree>
    <p:extLst>
      <p:ext uri="{BB962C8B-B14F-4D97-AF65-F5344CB8AC3E}">
        <p14:creationId xmlns:p14="http://schemas.microsoft.com/office/powerpoint/2010/main" val="4048726585"/>
      </p:ext>
    </p:extLst>
  </p:cSld>
  <p:clrMapOvr>
    <a:masterClrMapping/>
  </p:clrMapOvr>
  <p:transition spd="slow" advTm="20000">
    <p:fade/>
  </p:transition>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8.0&quot;&gt;&lt;object type=&quot;1&quot; unique_id=&quot;10001&quot;&gt;&lt;object type=&quot;2&quot; unique_id=&quot;10073&quot;&gt;&lt;object type=&quot;3&quot; unique_id=&quot;10074&quot;&gt;&lt;property id=&quot;20148&quot; value=&quot;5&quot;/&gt;&lt;property id=&quot;20300&quot; value=&quot;Slide 1&quot;/&gt;&lt;property id=&quot;20307&quot; value=&quot;256&quot;/&gt;&lt;/object&gt;&lt;object type=&quot;3&quot; unique_id=&quot;10075&quot;&gt;&lt;property id=&quot;20148&quot; value=&quot;5&quot;/&gt;&lt;property id=&quot;20300&quot; value=&quot;Slide 2&quot;/&gt;&lt;property id=&quot;20307&quot; value=&quot;260&quot;/&gt;&lt;/object&gt;&lt;object type=&quot;3&quot; unique_id=&quot;10076&quot;&gt;&lt;property id=&quot;20148&quot; value=&quot;5&quot;/&gt;&lt;property id=&quot;20300&quot; value=&quot;Slide 3&quot;/&gt;&lt;property id=&quot;20307&quot; value=&quot;267&quot;/&gt;&lt;/object&gt;&lt;object type=&quot;3&quot; unique_id=&quot;10077&quot;&gt;&lt;property id=&quot;20148&quot; value=&quot;5&quot;/&gt;&lt;property id=&quot;20300&quot; value=&quot;Slide 4&quot;/&gt;&lt;property id=&quot;20307&quot; value=&quot;264&quot;/&gt;&lt;/object&gt;&lt;object type=&quot;3&quot; unique_id=&quot;10078&quot;&gt;&lt;property id=&quot;20148&quot; value=&quot;5&quot;/&gt;&lt;property id=&quot;20300&quot; value=&quot;Slide 5&quot;/&gt;&lt;property id=&quot;20307&quot; value=&quot;268&quot;/&gt;&lt;/object&gt;&lt;object type=&quot;3&quot; unique_id=&quot;10079&quot;&gt;&lt;property id=&quot;20148&quot; value=&quot;5&quot;/&gt;&lt;property id=&quot;20300&quot; value=&quot;Slide 6&quot;/&gt;&lt;property id=&quot;20307&quot; value=&quot;265&quot;/&gt;&lt;/object&gt;&lt;object type=&quot;3&quot; unique_id=&quot;10080&quot;&gt;&lt;property id=&quot;20148&quot; value=&quot;5&quot;/&gt;&lt;property id=&quot;20300&quot; value=&quot;Slide 7&quot;/&gt;&lt;property id=&quot;20307&quot; value=&quot;266&quot;/&gt;&lt;/object&gt;&lt;object type=&quot;3&quot; unique_id=&quot;10081&quot;&gt;&lt;property id=&quot;20148&quot; value=&quot;5&quot;/&gt;&lt;property id=&quot;20300&quot; value=&quot;Slide 8&quot;/&gt;&lt;property id=&quot;20307&quot; value=&quot;262&quot;/&gt;&lt;/object&gt;&lt;object type=&quot;3&quot; unique_id=&quot;10082&quot;&gt;&lt;property id=&quot;20148&quot; value=&quot;5&quot;/&gt;&lt;property id=&quot;20300&quot; value=&quot;Slide 9&quot;/&gt;&lt;property id=&quot;20307&quot; value=&quot;269&quot;/&gt;&lt;/object&gt;&lt;object type=&quot;3&quot; unique_id=&quot;10083&quot;&gt;&lt;property id=&quot;20148&quot; value=&quot;5&quot;/&gt;&lt;property id=&quot;20300&quot; value=&quot;Slide 10&quot;/&gt;&lt;property id=&quot;20307&quot; value=&quot;259&quot;/&gt;&lt;/object&gt;&lt;/object&gt;&lt;object type=&quot;8&quot; unique_id=&quot;10095&quot;&gt;&lt;/object&gt;&lt;/object&gt;&lt;/database&gt;"/>
  <p:tag name="MMPROD_NEXTUNIQUEID" val="10009"/>
  <p:tag name="SECTOMILLISECCONVERTED" val="1"/>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WE Sky standard" id="{AD8DDF46-A5CC-4622-A02E-85EACB7FB611}" vid="{035B7317-0F9E-4103-A6E9-A33CA3ACF84C}"/>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28939316926C04BB434D827A7A27A1D" ma:contentTypeVersion="10" ma:contentTypeDescription="Create a new document." ma:contentTypeScope="" ma:versionID="b1702581da8c7697dfff1d5bddd6d2d8">
  <xsd:schema xmlns:xsd="http://www.w3.org/2001/XMLSchema" xmlns:xs="http://www.w3.org/2001/XMLSchema" xmlns:p="http://schemas.microsoft.com/office/2006/metadata/properties" xmlns:ns2="548516d9-4766-4c45-95c7-f1dd44c6982a" xmlns:ns3="9372c811-71b3-403b-802c-98f34db367dc" targetNamespace="http://schemas.microsoft.com/office/2006/metadata/properties" ma:root="true" ma:fieldsID="0df1892d5fdc6f8914b8490f60d16783" ns2:_="" ns3:_="">
    <xsd:import namespace="548516d9-4766-4c45-95c7-f1dd44c6982a"/>
    <xsd:import namespace="9372c811-71b3-403b-802c-98f34db367d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8516d9-4766-4c45-95c7-f1dd44c698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372c811-71b3-403b-802c-98f34db367d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8D2D201-97C8-4E70-BF77-76D11DC8600F}">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9372c811-71b3-403b-802c-98f34db367dc"/>
    <ds:schemaRef ds:uri="548516d9-4766-4c45-95c7-f1dd44c6982a"/>
    <ds:schemaRef ds:uri="http://www.w3.org/XML/1998/namespace"/>
  </ds:schemaRefs>
</ds:datastoreItem>
</file>

<file path=customXml/itemProps2.xml><?xml version="1.0" encoding="utf-8"?>
<ds:datastoreItem xmlns:ds="http://schemas.openxmlformats.org/officeDocument/2006/customXml" ds:itemID="{AC5552B4-89B5-4F8D-B1E4-E0A34EA58D51}">
  <ds:schemaRefs>
    <ds:schemaRef ds:uri="http://schemas.microsoft.com/sharepoint/v3/contenttype/forms"/>
  </ds:schemaRefs>
</ds:datastoreItem>
</file>

<file path=customXml/itemProps3.xml><?xml version="1.0" encoding="utf-8"?>
<ds:datastoreItem xmlns:ds="http://schemas.openxmlformats.org/officeDocument/2006/customXml" ds:itemID="{34F0E19C-E6E1-4213-8632-339AC91B38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8516d9-4766-4c45-95c7-f1dd44c6982a"/>
    <ds:schemaRef ds:uri="9372c811-71b3-403b-802c-98f34db367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c0de803-e079-4d4f-96bc-6f3b3b6923e3}" enabled="1" method="Privileged" siteId="{07ef1208-413c-4b5e-9cdd-64ef305754f0}" removed="0"/>
</clbl:labelList>
</file>

<file path=docProps/app.xml><?xml version="1.0" encoding="utf-8"?>
<Properties xmlns="http://schemas.openxmlformats.org/officeDocument/2006/extended-properties" xmlns:vt="http://schemas.openxmlformats.org/officeDocument/2006/docPropsVTypes">
  <Template>UWE Sky standard</Template>
  <TotalTime>133</TotalTime>
  <Words>892</Words>
  <Application>Microsoft Office PowerPoint</Application>
  <PresentationFormat>On-screen Show (4:3)</PresentationFormat>
  <Paragraphs>138</Paragraphs>
  <Slides>16</Slides>
  <Notes>7</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2" baseType="lpstr">
      <vt:lpstr>Arial</vt:lpstr>
      <vt:lpstr>Calibri</vt:lpstr>
      <vt:lpstr>Courier New</vt:lpstr>
      <vt:lpstr>Tahoma</vt:lpstr>
      <vt:lpstr>Custom Design</vt:lpstr>
      <vt:lpstr>Worksheet</vt:lpstr>
      <vt:lpstr>Gamifying Finance Education: Using AI to Create Engaging and Authentic Learning </vt:lpstr>
      <vt:lpstr>Who we are</vt:lpstr>
      <vt:lpstr>FINANCE EDUCATION FOR WIDER COMMUNITIES</vt:lpstr>
      <vt:lpstr>PowerPoint Presentation</vt:lpstr>
      <vt:lpstr>WorkReady Finance in Action</vt:lpstr>
      <vt:lpstr>PowerPoint Presentation</vt:lpstr>
      <vt:lpstr>PowerPoint Presentation</vt:lpstr>
      <vt:lpstr>PowerPoint Presentation</vt:lpstr>
      <vt:lpstr>Workshop 1: Thursday 2 July 2026</vt:lpstr>
      <vt:lpstr>Workshop 2: Saturday 4th July 2026</vt:lpstr>
      <vt:lpstr>Feedback</vt:lpstr>
      <vt:lpstr>Feedback</vt:lpstr>
      <vt:lpstr>PowerPoint Presentation</vt:lpstr>
      <vt:lpstr>PowerPoint Presentation</vt:lpstr>
      <vt:lpstr>PowerPoint Presentation</vt:lpstr>
      <vt:lpstr>Our delivery partners</vt:lpstr>
    </vt:vector>
  </TitlesOfParts>
  <Company>UWE Bristol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Rui Roberts</dc:creator>
  <cp:lastModifiedBy>x y</cp:lastModifiedBy>
  <cp:revision>5</cp:revision>
  <cp:lastPrinted>2016-09-22T10:08:48Z</cp:lastPrinted>
  <dcterms:created xsi:type="dcterms:W3CDTF">2026-08-25T13:43:59Z</dcterms:created>
  <dcterms:modified xsi:type="dcterms:W3CDTF">2026-09-02T12:50:11Z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0x010100F28939316926C04BB434D827A7A27A1D</vt:lpwstr>
  </property>
</Properties>
</file>